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1"/>
  </p:notesMasterIdLst>
  <p:handoutMasterIdLst>
    <p:handoutMasterId r:id="rId22"/>
  </p:handoutMasterIdLst>
  <p:sldIdLst>
    <p:sldId id="659" r:id="rId6"/>
    <p:sldId id="663" r:id="rId7"/>
    <p:sldId id="683" r:id="rId8"/>
    <p:sldId id="661" r:id="rId9"/>
    <p:sldId id="668" r:id="rId10"/>
    <p:sldId id="696" r:id="rId11"/>
    <p:sldId id="693" r:id="rId12"/>
    <p:sldId id="691" r:id="rId13"/>
    <p:sldId id="694" r:id="rId14"/>
    <p:sldId id="257" r:id="rId15"/>
    <p:sldId id="258" r:id="rId16"/>
    <p:sldId id="259" r:id="rId17"/>
    <p:sldId id="260" r:id="rId18"/>
    <p:sldId id="698" r:id="rId19"/>
    <p:sldId id="656" r:id="rId20"/>
  </p:sldIdLst>
  <p:sldSz cx="9144000" cy="6858000" type="screen4x3"/>
  <p:notesSz cx="6797675" cy="9926638"/>
  <p:custDataLst>
    <p:tags r:id="rId23"/>
  </p:custDataLst>
  <p:defaultTextStyle>
    <a:defPPr>
      <a:defRPr lang="de-CH"/>
    </a:defPPr>
    <a:lvl1pPr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1pPr>
    <a:lvl2pPr marL="4572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2pPr>
    <a:lvl3pPr marL="9144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3pPr>
    <a:lvl4pPr marL="13716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4pPr>
    <a:lvl5pPr marL="18288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5pPr>
    <a:lvl6pPr marL="2286000" algn="l" defTabSz="914400" rtl="0" eaLnBrk="1" latinLnBrk="0" hangingPunct="1">
      <a:defRPr sz="1900" kern="1200">
        <a:solidFill>
          <a:schemeClr val="tx2"/>
        </a:solidFill>
        <a:latin typeface="Arial" charset="0"/>
        <a:ea typeface="+mn-ea"/>
        <a:cs typeface="+mn-cs"/>
      </a:defRPr>
    </a:lvl6pPr>
    <a:lvl7pPr marL="2743200" algn="l" defTabSz="914400" rtl="0" eaLnBrk="1" latinLnBrk="0" hangingPunct="1">
      <a:defRPr sz="1900" kern="1200">
        <a:solidFill>
          <a:schemeClr val="tx2"/>
        </a:solidFill>
        <a:latin typeface="Arial" charset="0"/>
        <a:ea typeface="+mn-ea"/>
        <a:cs typeface="+mn-cs"/>
      </a:defRPr>
    </a:lvl7pPr>
    <a:lvl8pPr marL="3200400" algn="l" defTabSz="914400" rtl="0" eaLnBrk="1" latinLnBrk="0" hangingPunct="1">
      <a:defRPr sz="1900" kern="1200">
        <a:solidFill>
          <a:schemeClr val="tx2"/>
        </a:solidFill>
        <a:latin typeface="Arial" charset="0"/>
        <a:ea typeface="+mn-ea"/>
        <a:cs typeface="+mn-cs"/>
      </a:defRPr>
    </a:lvl8pPr>
    <a:lvl9pPr marL="3657600" algn="l" defTabSz="914400" rtl="0" eaLnBrk="1" latinLnBrk="0" hangingPunct="1">
      <a:defRPr sz="19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D345DE-C290-95BF-402F-14FA26E45233}" name="SSRK Kassör" initials="SK" userId="S::kassor@ssrk.se::716be2c9-2ff3-4c75-a833-202bb3a39e1a"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000"/>
    <a:srgbClr val="060000"/>
    <a:srgbClr val="050000"/>
    <a:srgbClr val="040000"/>
    <a:srgbClr val="030000"/>
    <a:srgbClr val="020000"/>
    <a:srgbClr val="01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2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defTabSz="955675">
              <a:spcBef>
                <a:spcPct val="0"/>
              </a:spcBef>
              <a:buClrTx/>
              <a:buSzTx/>
              <a:buFontTx/>
              <a:buNone/>
              <a:defRPr sz="1300" smtClean="0">
                <a:solidFill>
                  <a:schemeClr val="tx1"/>
                </a:solidFill>
              </a:defRPr>
            </a:lvl1pPr>
          </a:lstStyle>
          <a:p>
            <a:pPr>
              <a:defRPr/>
            </a:pPr>
            <a:endParaRPr lang="de-CH"/>
          </a:p>
        </p:txBody>
      </p:sp>
      <p:sp>
        <p:nvSpPr>
          <p:cNvPr id="55299"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algn="r" defTabSz="955675">
              <a:spcBef>
                <a:spcPct val="0"/>
              </a:spcBef>
              <a:buClrTx/>
              <a:buSzTx/>
              <a:buFontTx/>
              <a:buNone/>
              <a:defRPr sz="1300" smtClean="0">
                <a:solidFill>
                  <a:schemeClr val="tx1"/>
                </a:solidFill>
              </a:defRPr>
            </a:lvl1pPr>
          </a:lstStyle>
          <a:p>
            <a:pPr>
              <a:defRPr/>
            </a:pPr>
            <a:endParaRPr lang="de-CH"/>
          </a:p>
        </p:txBody>
      </p:sp>
      <p:sp>
        <p:nvSpPr>
          <p:cNvPr id="55300"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defTabSz="955675">
              <a:spcBef>
                <a:spcPct val="0"/>
              </a:spcBef>
              <a:buClrTx/>
              <a:buSzTx/>
              <a:buFontTx/>
              <a:buNone/>
              <a:defRPr sz="1300" smtClean="0">
                <a:solidFill>
                  <a:schemeClr val="tx1"/>
                </a:solidFill>
              </a:defRPr>
            </a:lvl1pPr>
          </a:lstStyle>
          <a:p>
            <a:pPr>
              <a:defRPr/>
            </a:pPr>
            <a:endParaRPr lang="de-CH"/>
          </a:p>
        </p:txBody>
      </p:sp>
      <p:sp>
        <p:nvSpPr>
          <p:cNvPr id="55301"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algn="r" defTabSz="955675">
              <a:spcBef>
                <a:spcPct val="0"/>
              </a:spcBef>
              <a:buClrTx/>
              <a:buSzTx/>
              <a:buFontTx/>
              <a:buNone/>
              <a:defRPr sz="1300" smtClean="0">
                <a:solidFill>
                  <a:schemeClr val="tx1"/>
                </a:solidFill>
              </a:defRPr>
            </a:lvl1pPr>
          </a:lstStyle>
          <a:p>
            <a:pPr>
              <a:defRPr/>
            </a:pPr>
            <a:fld id="{799D0050-3386-4F89-ACB9-57D3DE004C34}" type="slidenum">
              <a:rPr lang="de-CH"/>
              <a:pPr>
                <a:defRPr/>
              </a:pPr>
              <a:t>‹#›</a:t>
            </a:fld>
            <a:endParaRPr lang="de-CH"/>
          </a:p>
        </p:txBody>
      </p:sp>
    </p:spTree>
    <p:extLst>
      <p:ext uri="{BB962C8B-B14F-4D97-AF65-F5344CB8AC3E}">
        <p14:creationId xmlns:p14="http://schemas.microsoft.com/office/powerpoint/2010/main" val="2081936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27075" y="280988"/>
            <a:ext cx="2946400" cy="266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55675">
              <a:spcBef>
                <a:spcPct val="0"/>
              </a:spcBef>
              <a:buClrTx/>
              <a:buSzTx/>
              <a:buFontTx/>
              <a:buNone/>
              <a:defRPr sz="1000" smtClean="0">
                <a:solidFill>
                  <a:schemeClr val="tx1"/>
                </a:solidFill>
              </a:defRPr>
            </a:lvl1pPr>
          </a:lstStyle>
          <a:p>
            <a:pPr>
              <a:defRPr/>
            </a:pPr>
            <a:endParaRPr lang="de-CH"/>
          </a:p>
        </p:txBody>
      </p:sp>
      <p:sp>
        <p:nvSpPr>
          <p:cNvPr id="3075" name="Rectangle 3"/>
          <p:cNvSpPr>
            <a:spLocks noGrp="1" noChangeArrowheads="1"/>
          </p:cNvSpPr>
          <p:nvPr>
            <p:ph type="dt" idx="1"/>
          </p:nvPr>
        </p:nvSpPr>
        <p:spPr bwMode="auto">
          <a:xfrm>
            <a:off x="3681413" y="280988"/>
            <a:ext cx="2760662" cy="266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55675">
              <a:spcBef>
                <a:spcPct val="0"/>
              </a:spcBef>
              <a:buClrTx/>
              <a:buSzTx/>
              <a:buFontTx/>
              <a:buNone/>
              <a:defRPr sz="1000" smtClean="0">
                <a:solidFill>
                  <a:schemeClr val="tx1"/>
                </a:solidFill>
              </a:defRPr>
            </a:lvl1pPr>
          </a:lstStyle>
          <a:p>
            <a:pPr>
              <a:defRPr/>
            </a:pPr>
            <a:endParaRPr lang="de-CH"/>
          </a:p>
        </p:txBody>
      </p:sp>
      <p:sp>
        <p:nvSpPr>
          <p:cNvPr id="6148" name="Rectangle 4"/>
          <p:cNvSpPr>
            <a:spLocks noGrp="1" noRot="1" noChangeAspect="1" noChangeArrowheads="1" noTextEdit="1"/>
          </p:cNvSpPr>
          <p:nvPr>
            <p:ph type="sldImg" idx="2"/>
          </p:nvPr>
        </p:nvSpPr>
        <p:spPr bwMode="auto">
          <a:xfrm>
            <a:off x="727075" y="561975"/>
            <a:ext cx="5697538" cy="427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27075" y="5075238"/>
            <a:ext cx="5697538" cy="4346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3078" name="Rectangle 6"/>
          <p:cNvSpPr>
            <a:spLocks noGrp="1" noChangeArrowheads="1"/>
          </p:cNvSpPr>
          <p:nvPr>
            <p:ph type="ftr" sz="quarter" idx="4"/>
          </p:nvPr>
        </p:nvSpPr>
        <p:spPr bwMode="auto">
          <a:xfrm>
            <a:off x="727075" y="9421813"/>
            <a:ext cx="2946400" cy="274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55675">
              <a:spcBef>
                <a:spcPct val="0"/>
              </a:spcBef>
              <a:buClrTx/>
              <a:buSzTx/>
              <a:buFontTx/>
              <a:buNone/>
              <a:defRPr sz="1000" smtClean="0">
                <a:solidFill>
                  <a:schemeClr val="tx1"/>
                </a:solidFill>
              </a:defRPr>
            </a:lvl1pPr>
          </a:lstStyle>
          <a:p>
            <a:pPr>
              <a:defRPr/>
            </a:pPr>
            <a:endParaRPr lang="de-CH"/>
          </a:p>
        </p:txBody>
      </p:sp>
      <p:sp>
        <p:nvSpPr>
          <p:cNvPr id="3079" name="Rectangle 7"/>
          <p:cNvSpPr>
            <a:spLocks noGrp="1" noChangeArrowheads="1"/>
          </p:cNvSpPr>
          <p:nvPr>
            <p:ph type="sldNum" sz="quarter" idx="5"/>
          </p:nvPr>
        </p:nvSpPr>
        <p:spPr bwMode="auto">
          <a:xfrm>
            <a:off x="3678238" y="9431338"/>
            <a:ext cx="2763837" cy="274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55675">
              <a:spcBef>
                <a:spcPct val="0"/>
              </a:spcBef>
              <a:buClrTx/>
              <a:buSzTx/>
              <a:buFontTx/>
              <a:buNone/>
              <a:defRPr sz="1000" smtClean="0">
                <a:solidFill>
                  <a:schemeClr val="tx1"/>
                </a:solidFill>
              </a:defRPr>
            </a:lvl1pPr>
          </a:lstStyle>
          <a:p>
            <a:pPr>
              <a:defRPr/>
            </a:pPr>
            <a:fld id="{75B3C9CA-A4FF-4198-ADFF-6A59EAD94082}" type="slidenum">
              <a:rPr lang="de-CH"/>
              <a:pPr>
                <a:defRPr/>
              </a:pPr>
              <a:t>‹#›</a:t>
            </a:fld>
            <a:endParaRPr lang="de-CH"/>
          </a:p>
        </p:txBody>
      </p:sp>
    </p:spTree>
    <p:extLst>
      <p:ext uri="{BB962C8B-B14F-4D97-AF65-F5344CB8AC3E}">
        <p14:creationId xmlns:p14="http://schemas.microsoft.com/office/powerpoint/2010/main" val="805766295"/>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1pPr>
    <a:lvl2pPr marL="4572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2pPr>
    <a:lvl3pPr marL="9144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3pPr>
    <a:lvl4pPr marL="13716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4pPr>
    <a:lvl5pPr marL="18288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900">
                <a:solidFill>
                  <a:schemeClr val="tx2"/>
                </a:solidFill>
                <a:latin typeface="Arial" charset="0"/>
              </a:defRPr>
            </a:lvl1pPr>
            <a:lvl2pPr marL="742950" indent="-285750" defTabSz="955675" eaLnBrk="0" hangingPunct="0">
              <a:defRPr sz="1900">
                <a:solidFill>
                  <a:schemeClr val="tx2"/>
                </a:solidFill>
                <a:latin typeface="Arial" charset="0"/>
              </a:defRPr>
            </a:lvl2pPr>
            <a:lvl3pPr marL="1143000" indent="-228600" defTabSz="955675" eaLnBrk="0" hangingPunct="0">
              <a:defRPr sz="1900">
                <a:solidFill>
                  <a:schemeClr val="tx2"/>
                </a:solidFill>
                <a:latin typeface="Arial" charset="0"/>
              </a:defRPr>
            </a:lvl3pPr>
            <a:lvl4pPr marL="1600200" indent="-228600" defTabSz="955675" eaLnBrk="0" hangingPunct="0">
              <a:defRPr sz="1900">
                <a:solidFill>
                  <a:schemeClr val="tx2"/>
                </a:solidFill>
                <a:latin typeface="Arial" charset="0"/>
              </a:defRPr>
            </a:lvl4pPr>
            <a:lvl5pPr marL="2057400" indent="-228600" defTabSz="955675" eaLnBrk="0" hangingPunct="0">
              <a:defRPr sz="1900">
                <a:solidFill>
                  <a:schemeClr val="tx2"/>
                </a:solidFill>
                <a:latin typeface="Arial" charset="0"/>
              </a:defRPr>
            </a:lvl5pPr>
            <a:lvl6pPr marL="25146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6pPr>
            <a:lvl7pPr marL="29718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7pPr>
            <a:lvl8pPr marL="34290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8pPr>
            <a:lvl9pPr marL="38862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9pPr>
          </a:lstStyle>
          <a:p>
            <a:pPr eaLnBrk="1" hangingPunct="1"/>
            <a:fld id="{E8F9CD68-4580-4BD4-896C-2D3156D3D6E4}" type="slidenum">
              <a:rPr lang="sv-SE" sz="1000" smtClean="0">
                <a:solidFill>
                  <a:schemeClr val="tx1"/>
                </a:solidFill>
              </a:rPr>
              <a:pPr eaLnBrk="1" hangingPunct="1"/>
              <a:t>1</a:t>
            </a:fld>
            <a:endParaRPr lang="sv-SE" sz="1000" dirty="0">
              <a:solidFill>
                <a:schemeClr val="tx1"/>
              </a:solidFill>
            </a:endParaRPr>
          </a:p>
        </p:txBody>
      </p:sp>
      <p:sp>
        <p:nvSpPr>
          <p:cNvPr id="7171" name="Rectangle 2"/>
          <p:cNvSpPr>
            <a:spLocks noGrp="1" noRot="1" noChangeAspect="1" noChangeArrowheads="1" noTextEdit="1"/>
          </p:cNvSpPr>
          <p:nvPr>
            <p:ph type="sldImg"/>
          </p:nvPr>
        </p:nvSpPr>
        <p:spPr>
          <a:xfrm>
            <a:off x="727075" y="561975"/>
            <a:ext cx="5697538" cy="4271963"/>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dirty="0"/>
          </a:p>
        </p:txBody>
      </p:sp>
    </p:spTree>
    <p:extLst>
      <p:ext uri="{BB962C8B-B14F-4D97-AF65-F5344CB8AC3E}">
        <p14:creationId xmlns:p14="http://schemas.microsoft.com/office/powerpoint/2010/main" val="312876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10</a:t>
            </a:fld>
            <a:endParaRPr lang="sv-SE" dirty="0"/>
          </a:p>
        </p:txBody>
      </p:sp>
    </p:spTree>
    <p:extLst>
      <p:ext uri="{BB962C8B-B14F-4D97-AF65-F5344CB8AC3E}">
        <p14:creationId xmlns:p14="http://schemas.microsoft.com/office/powerpoint/2010/main" val="93829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11</a:t>
            </a:fld>
            <a:endParaRPr lang="sv-SE" dirty="0"/>
          </a:p>
        </p:txBody>
      </p:sp>
    </p:spTree>
    <p:extLst>
      <p:ext uri="{BB962C8B-B14F-4D97-AF65-F5344CB8AC3E}">
        <p14:creationId xmlns:p14="http://schemas.microsoft.com/office/powerpoint/2010/main" val="255383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12</a:t>
            </a:fld>
            <a:endParaRPr lang="sv-SE" dirty="0"/>
          </a:p>
        </p:txBody>
      </p:sp>
    </p:spTree>
    <p:extLst>
      <p:ext uri="{BB962C8B-B14F-4D97-AF65-F5344CB8AC3E}">
        <p14:creationId xmlns:p14="http://schemas.microsoft.com/office/powerpoint/2010/main" val="239225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13</a:t>
            </a:fld>
            <a:endParaRPr lang="sv-SE" dirty="0"/>
          </a:p>
        </p:txBody>
      </p:sp>
    </p:spTree>
    <p:extLst>
      <p:ext uri="{BB962C8B-B14F-4D97-AF65-F5344CB8AC3E}">
        <p14:creationId xmlns:p14="http://schemas.microsoft.com/office/powerpoint/2010/main" val="208350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8873-C2AC-7CD7-68EF-BA97286678D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98D8EB2-11D6-892D-3D0E-C0411EF6476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66BCDF2-FA90-9150-A323-FC4AD455D66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823739D-BAC7-61C3-6BFF-3CDC9E7834DE}"/>
              </a:ext>
            </a:extLst>
          </p:cNvPr>
          <p:cNvSpPr>
            <a:spLocks noGrp="1"/>
          </p:cNvSpPr>
          <p:nvPr>
            <p:ph type="sldNum" sz="quarter" idx="5"/>
          </p:nvPr>
        </p:nvSpPr>
        <p:spPr/>
        <p:txBody>
          <a:bodyPr/>
          <a:lstStyle/>
          <a:p>
            <a:pPr>
              <a:defRPr/>
            </a:pPr>
            <a:fld id="{75B3C9CA-A4FF-4198-ADFF-6A59EAD94082}" type="slidenum">
              <a:rPr lang="sv-SE" smtClean="0"/>
              <a:pPr>
                <a:defRPr/>
              </a:pPr>
              <a:t>14</a:t>
            </a:fld>
            <a:endParaRPr lang="sv-SE" dirty="0"/>
          </a:p>
        </p:txBody>
      </p:sp>
    </p:spTree>
    <p:extLst>
      <p:ext uri="{BB962C8B-B14F-4D97-AF65-F5344CB8AC3E}">
        <p14:creationId xmlns:p14="http://schemas.microsoft.com/office/powerpoint/2010/main" val="358130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900">
                <a:solidFill>
                  <a:schemeClr val="tx2"/>
                </a:solidFill>
                <a:latin typeface="Arial" charset="0"/>
              </a:defRPr>
            </a:lvl1pPr>
            <a:lvl2pPr marL="742950" indent="-285750" defTabSz="955675" eaLnBrk="0" hangingPunct="0">
              <a:defRPr sz="1900">
                <a:solidFill>
                  <a:schemeClr val="tx2"/>
                </a:solidFill>
                <a:latin typeface="Arial" charset="0"/>
              </a:defRPr>
            </a:lvl2pPr>
            <a:lvl3pPr marL="1143000" indent="-228600" defTabSz="955675" eaLnBrk="0" hangingPunct="0">
              <a:defRPr sz="1900">
                <a:solidFill>
                  <a:schemeClr val="tx2"/>
                </a:solidFill>
                <a:latin typeface="Arial" charset="0"/>
              </a:defRPr>
            </a:lvl3pPr>
            <a:lvl4pPr marL="1600200" indent="-228600" defTabSz="955675" eaLnBrk="0" hangingPunct="0">
              <a:defRPr sz="1900">
                <a:solidFill>
                  <a:schemeClr val="tx2"/>
                </a:solidFill>
                <a:latin typeface="Arial" charset="0"/>
              </a:defRPr>
            </a:lvl4pPr>
            <a:lvl5pPr marL="2057400" indent="-228600" defTabSz="955675" eaLnBrk="0" hangingPunct="0">
              <a:defRPr sz="1900">
                <a:solidFill>
                  <a:schemeClr val="tx2"/>
                </a:solidFill>
                <a:latin typeface="Arial" charset="0"/>
              </a:defRPr>
            </a:lvl5pPr>
            <a:lvl6pPr marL="25146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6pPr>
            <a:lvl7pPr marL="29718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7pPr>
            <a:lvl8pPr marL="34290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8pPr>
            <a:lvl9pPr marL="38862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9pPr>
          </a:lstStyle>
          <a:p>
            <a:pPr eaLnBrk="1" hangingPunct="1"/>
            <a:fld id="{8E7FF491-FA7E-4FDC-9B94-49ACEC7ABC3D}" type="slidenum">
              <a:rPr lang="sv-SE" sz="1000" smtClean="0">
                <a:solidFill>
                  <a:schemeClr val="tx1"/>
                </a:solidFill>
              </a:rPr>
              <a:pPr eaLnBrk="1" hangingPunct="1"/>
              <a:t>15</a:t>
            </a:fld>
            <a:endParaRPr lang="sv-SE" sz="1000" dirty="0">
              <a:solidFill>
                <a:schemeClr val="tx1"/>
              </a:solidFill>
            </a:endParaRPr>
          </a:p>
        </p:txBody>
      </p:sp>
      <p:sp>
        <p:nvSpPr>
          <p:cNvPr id="9219" name="Rectangle 2"/>
          <p:cNvSpPr>
            <a:spLocks noGrp="1" noRot="1" noChangeAspect="1" noChangeArrowheads="1" noTextEdit="1"/>
          </p:cNvSpPr>
          <p:nvPr>
            <p:ph type="sldImg"/>
          </p:nvPr>
        </p:nvSpPr>
        <p:spPr>
          <a:xfrm>
            <a:off x="727075" y="561975"/>
            <a:ext cx="5697538" cy="4271963"/>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29" tIns="47764" rIns="95529" bIns="47764"/>
          <a:lstStyle/>
          <a:p>
            <a:pPr eaLnBrk="1" hangingPunct="1"/>
            <a:endParaRPr lang="sv-SE" dirty="0"/>
          </a:p>
        </p:txBody>
      </p:sp>
    </p:spTree>
    <p:extLst>
      <p:ext uri="{BB962C8B-B14F-4D97-AF65-F5344CB8AC3E}">
        <p14:creationId xmlns:p14="http://schemas.microsoft.com/office/powerpoint/2010/main" val="399809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2</a:t>
            </a:fld>
            <a:endParaRPr lang="sv-SE" dirty="0"/>
          </a:p>
        </p:txBody>
      </p:sp>
    </p:spTree>
    <p:extLst>
      <p:ext uri="{BB962C8B-B14F-4D97-AF65-F5344CB8AC3E}">
        <p14:creationId xmlns:p14="http://schemas.microsoft.com/office/powerpoint/2010/main" val="313052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3</a:t>
            </a:fld>
            <a:endParaRPr lang="sv-SE" dirty="0"/>
          </a:p>
        </p:txBody>
      </p:sp>
    </p:spTree>
    <p:extLst>
      <p:ext uri="{BB962C8B-B14F-4D97-AF65-F5344CB8AC3E}">
        <p14:creationId xmlns:p14="http://schemas.microsoft.com/office/powerpoint/2010/main" val="16909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4</a:t>
            </a:fld>
            <a:endParaRPr lang="sv-SE" dirty="0"/>
          </a:p>
        </p:txBody>
      </p:sp>
    </p:spTree>
    <p:extLst>
      <p:ext uri="{BB962C8B-B14F-4D97-AF65-F5344CB8AC3E}">
        <p14:creationId xmlns:p14="http://schemas.microsoft.com/office/powerpoint/2010/main" val="147269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5</a:t>
            </a:fld>
            <a:endParaRPr lang="sv-SE" dirty="0"/>
          </a:p>
        </p:txBody>
      </p:sp>
    </p:spTree>
    <p:extLst>
      <p:ext uri="{BB962C8B-B14F-4D97-AF65-F5344CB8AC3E}">
        <p14:creationId xmlns:p14="http://schemas.microsoft.com/office/powerpoint/2010/main" val="342195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7F933-ED94-47F8-89FE-E845CFBF97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74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7</a:t>
            </a:fld>
            <a:endParaRPr lang="sv-SE" dirty="0"/>
          </a:p>
        </p:txBody>
      </p:sp>
    </p:spTree>
    <p:extLst>
      <p:ext uri="{BB962C8B-B14F-4D97-AF65-F5344CB8AC3E}">
        <p14:creationId xmlns:p14="http://schemas.microsoft.com/office/powerpoint/2010/main" val="180684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1900">
                <a:solidFill>
                  <a:schemeClr val="tx2"/>
                </a:solidFill>
                <a:latin typeface="Arial" charset="0"/>
              </a:defRPr>
            </a:lvl1pPr>
            <a:lvl2pPr marL="742950" indent="-285750" defTabSz="955675" eaLnBrk="0" hangingPunct="0">
              <a:defRPr sz="1900">
                <a:solidFill>
                  <a:schemeClr val="tx2"/>
                </a:solidFill>
                <a:latin typeface="Arial" charset="0"/>
              </a:defRPr>
            </a:lvl2pPr>
            <a:lvl3pPr marL="1143000" indent="-228600" defTabSz="955675" eaLnBrk="0" hangingPunct="0">
              <a:defRPr sz="1900">
                <a:solidFill>
                  <a:schemeClr val="tx2"/>
                </a:solidFill>
                <a:latin typeface="Arial" charset="0"/>
              </a:defRPr>
            </a:lvl3pPr>
            <a:lvl4pPr marL="1600200" indent="-228600" defTabSz="955675" eaLnBrk="0" hangingPunct="0">
              <a:defRPr sz="1900">
                <a:solidFill>
                  <a:schemeClr val="tx2"/>
                </a:solidFill>
                <a:latin typeface="Arial" charset="0"/>
              </a:defRPr>
            </a:lvl4pPr>
            <a:lvl5pPr marL="2057400" indent="-228600" defTabSz="955675" eaLnBrk="0" hangingPunct="0">
              <a:defRPr sz="1900">
                <a:solidFill>
                  <a:schemeClr val="tx2"/>
                </a:solidFill>
                <a:latin typeface="Arial" charset="0"/>
              </a:defRPr>
            </a:lvl5pPr>
            <a:lvl6pPr marL="25146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6pPr>
            <a:lvl7pPr marL="29718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7pPr>
            <a:lvl8pPr marL="34290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8pPr>
            <a:lvl9pPr marL="3886200" indent="-228600" defTabSz="955675"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9pPr>
          </a:lstStyle>
          <a:p>
            <a:pPr eaLnBrk="1" hangingPunct="1"/>
            <a:fld id="{E8F9CD68-4580-4BD4-896C-2D3156D3D6E4}" type="slidenum">
              <a:rPr lang="sv-SE" sz="1000" smtClean="0">
                <a:solidFill>
                  <a:schemeClr val="tx1"/>
                </a:solidFill>
              </a:rPr>
              <a:pPr eaLnBrk="1" hangingPunct="1"/>
              <a:t>8</a:t>
            </a:fld>
            <a:endParaRPr lang="sv-SE" sz="1000" dirty="0">
              <a:solidFill>
                <a:schemeClr val="tx1"/>
              </a:solidFill>
            </a:endParaRPr>
          </a:p>
        </p:txBody>
      </p:sp>
      <p:sp>
        <p:nvSpPr>
          <p:cNvPr id="7171" name="Rectangle 2"/>
          <p:cNvSpPr>
            <a:spLocks noGrp="1" noRot="1" noChangeAspect="1" noChangeArrowheads="1" noTextEdit="1"/>
          </p:cNvSpPr>
          <p:nvPr>
            <p:ph type="sldImg"/>
          </p:nvPr>
        </p:nvSpPr>
        <p:spPr>
          <a:xfrm>
            <a:off x="727075" y="561975"/>
            <a:ext cx="5697538" cy="4271963"/>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dirty="0"/>
          </a:p>
        </p:txBody>
      </p:sp>
    </p:spTree>
    <p:extLst>
      <p:ext uri="{BB962C8B-B14F-4D97-AF65-F5344CB8AC3E}">
        <p14:creationId xmlns:p14="http://schemas.microsoft.com/office/powerpoint/2010/main" val="100434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5B3C9CA-A4FF-4198-ADFF-6A59EAD94082}" type="slidenum">
              <a:rPr lang="sv-SE" smtClean="0"/>
              <a:pPr>
                <a:defRPr/>
              </a:pPr>
              <a:t>9</a:t>
            </a:fld>
            <a:endParaRPr lang="sv-SE" dirty="0"/>
          </a:p>
        </p:txBody>
      </p:sp>
    </p:spTree>
    <p:extLst>
      <p:ext uri="{BB962C8B-B14F-4D97-AF65-F5344CB8AC3E}">
        <p14:creationId xmlns:p14="http://schemas.microsoft.com/office/powerpoint/2010/main" val="2630403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260"/>
          <p:cNvSpPr>
            <a:spLocks noChangeArrowheads="1"/>
          </p:cNvSpPr>
          <p:nvPr/>
        </p:nvSpPr>
        <p:spPr bwMode="auto">
          <a:xfrm>
            <a:off x="215901" y="223840"/>
            <a:ext cx="8712200" cy="5976937"/>
          </a:xfrm>
          <a:prstGeom prst="rect">
            <a:avLst/>
          </a:prstGeom>
          <a:solidFill>
            <a:schemeClr val="tx1"/>
          </a:solidFill>
          <a:ln w="9525">
            <a:noFill/>
            <a:miter lim="800000"/>
            <a:headEnd/>
            <a:tailEnd/>
          </a:ln>
          <a:effectLst/>
        </p:spPr>
        <p:txBody>
          <a:bodyPr wrap="none" lIns="90000" tIns="46800" rIns="90000" bIns="46800" anchor="ctr"/>
          <a:lstStyle/>
          <a:p>
            <a:pPr>
              <a:defRPr/>
            </a:pPr>
            <a:endParaRPr lang="sv-SE" sz="1900" dirty="0"/>
          </a:p>
        </p:txBody>
      </p:sp>
      <p:grpSp>
        <p:nvGrpSpPr>
          <p:cNvPr id="5" name="shpGridNormal" hidden="1"/>
          <p:cNvGrpSpPr>
            <a:grpSpLocks/>
          </p:cNvGrpSpPr>
          <p:nvPr/>
        </p:nvGrpSpPr>
        <p:grpSpPr bwMode="auto">
          <a:xfrm>
            <a:off x="325438" y="434975"/>
            <a:ext cx="8496300" cy="5983288"/>
            <a:chOff x="292" y="389"/>
            <a:chExt cx="7611" cy="5361"/>
          </a:xfrm>
        </p:grpSpPr>
        <p:sp>
          <p:nvSpPr>
            <p:cNvPr id="6" name="Rectangle 205" hidden="1"/>
            <p:cNvSpPr>
              <a:spLocks noChangeArrowheads="1"/>
            </p:cNvSpPr>
            <p:nvPr/>
          </p:nvSpPr>
          <p:spPr bwMode="auto">
            <a:xfrm>
              <a:off x="292" y="389"/>
              <a:ext cx="7610" cy="5361"/>
            </a:xfrm>
            <a:prstGeom prst="rect">
              <a:avLst/>
            </a:prstGeom>
            <a:noFill/>
            <a:ln w="19050">
              <a:solidFill>
                <a:srgbClr val="8BA2B2"/>
              </a:solidFill>
              <a:prstDash val="dash"/>
              <a:miter lim="800000"/>
              <a:headEnd/>
              <a:tailEnd/>
            </a:ln>
            <a:effectLst/>
          </p:spPr>
          <p:txBody>
            <a:bodyPr lIns="0" tIns="0" rIns="0" bIns="0" anchor="ctr"/>
            <a:lstStyle/>
            <a:p>
              <a:pPr defTabSz="642938">
                <a:spcBef>
                  <a:spcPct val="0"/>
                </a:spcBef>
                <a:buClrTx/>
                <a:buSzTx/>
                <a:buFontTx/>
                <a:buNone/>
                <a:defRPr/>
              </a:pPr>
              <a:endParaRPr lang="en-GB" sz="1700">
                <a:solidFill>
                  <a:schemeClr val="tx1"/>
                </a:solidFill>
              </a:endParaRPr>
            </a:p>
          </p:txBody>
        </p:sp>
        <p:sp>
          <p:nvSpPr>
            <p:cNvPr id="7" name="Line 206" hidden="1"/>
            <p:cNvSpPr>
              <a:spLocks noChangeShapeType="1"/>
            </p:cNvSpPr>
            <p:nvPr/>
          </p:nvSpPr>
          <p:spPr bwMode="auto">
            <a:xfrm>
              <a:off x="310" y="927"/>
              <a:ext cx="7568"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8" name="Line 207" hidden="1"/>
            <p:cNvSpPr>
              <a:spLocks noChangeShapeType="1"/>
            </p:cNvSpPr>
            <p:nvPr/>
          </p:nvSpPr>
          <p:spPr bwMode="auto">
            <a:xfrm>
              <a:off x="310" y="1460"/>
              <a:ext cx="7593"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9" name="Line 208" hidden="1"/>
            <p:cNvSpPr>
              <a:spLocks noChangeShapeType="1"/>
            </p:cNvSpPr>
            <p:nvPr/>
          </p:nvSpPr>
          <p:spPr bwMode="auto">
            <a:xfrm>
              <a:off x="310" y="2002"/>
              <a:ext cx="7588"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0" name="Line 209" hidden="1"/>
            <p:cNvSpPr>
              <a:spLocks noChangeShapeType="1"/>
            </p:cNvSpPr>
            <p:nvPr/>
          </p:nvSpPr>
          <p:spPr bwMode="auto">
            <a:xfrm>
              <a:off x="310" y="2531"/>
              <a:ext cx="7584"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1" name="Line 210" hidden="1"/>
            <p:cNvSpPr>
              <a:spLocks noChangeShapeType="1"/>
            </p:cNvSpPr>
            <p:nvPr/>
          </p:nvSpPr>
          <p:spPr bwMode="auto">
            <a:xfrm>
              <a:off x="310" y="3067"/>
              <a:ext cx="7588"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 name="Line 211" hidden="1"/>
            <p:cNvSpPr>
              <a:spLocks noChangeShapeType="1"/>
            </p:cNvSpPr>
            <p:nvPr/>
          </p:nvSpPr>
          <p:spPr bwMode="auto">
            <a:xfrm>
              <a:off x="310" y="3604"/>
              <a:ext cx="7593"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3" name="Line 212" hidden="1"/>
            <p:cNvSpPr>
              <a:spLocks noChangeShapeType="1"/>
            </p:cNvSpPr>
            <p:nvPr/>
          </p:nvSpPr>
          <p:spPr bwMode="auto">
            <a:xfrm>
              <a:off x="310" y="4144"/>
              <a:ext cx="7588"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4" name="Line 213" hidden="1"/>
            <p:cNvSpPr>
              <a:spLocks noChangeShapeType="1"/>
            </p:cNvSpPr>
            <p:nvPr/>
          </p:nvSpPr>
          <p:spPr bwMode="auto">
            <a:xfrm>
              <a:off x="293" y="4679"/>
              <a:ext cx="7601"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5" name="Line 214" hidden="1"/>
            <p:cNvSpPr>
              <a:spLocks noChangeShapeType="1"/>
            </p:cNvSpPr>
            <p:nvPr/>
          </p:nvSpPr>
          <p:spPr bwMode="auto">
            <a:xfrm>
              <a:off x="293" y="5217"/>
              <a:ext cx="7604" cy="0"/>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6" name="Line 215" hidden="1"/>
            <p:cNvSpPr>
              <a:spLocks noChangeShapeType="1"/>
            </p:cNvSpPr>
            <p:nvPr/>
          </p:nvSpPr>
          <p:spPr bwMode="auto">
            <a:xfrm>
              <a:off x="1280"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7" name="Line 216" hidden="1"/>
            <p:cNvSpPr>
              <a:spLocks noChangeShapeType="1"/>
            </p:cNvSpPr>
            <p:nvPr/>
          </p:nvSpPr>
          <p:spPr bwMode="auto">
            <a:xfrm>
              <a:off x="1391"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8" name="Line 217" hidden="1"/>
            <p:cNvSpPr>
              <a:spLocks noChangeShapeType="1"/>
            </p:cNvSpPr>
            <p:nvPr/>
          </p:nvSpPr>
          <p:spPr bwMode="auto">
            <a:xfrm>
              <a:off x="2382"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9" name="Line 218" hidden="1"/>
            <p:cNvSpPr>
              <a:spLocks noChangeShapeType="1"/>
            </p:cNvSpPr>
            <p:nvPr/>
          </p:nvSpPr>
          <p:spPr bwMode="auto">
            <a:xfrm>
              <a:off x="2498"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nvGrpSpPr>
            <p:cNvPr id="20" name="Group 219" hidden="1"/>
            <p:cNvGrpSpPr>
              <a:grpSpLocks/>
            </p:cNvGrpSpPr>
            <p:nvPr/>
          </p:nvGrpSpPr>
          <p:grpSpPr bwMode="auto">
            <a:xfrm>
              <a:off x="3485" y="390"/>
              <a:ext cx="112" cy="5354"/>
              <a:chOff x="3485" y="390"/>
              <a:chExt cx="112" cy="5354"/>
            </a:xfrm>
          </p:grpSpPr>
          <p:sp>
            <p:nvSpPr>
              <p:cNvPr id="32" name="Line 220" hidden="1"/>
              <p:cNvSpPr>
                <a:spLocks noChangeShapeType="1"/>
              </p:cNvSpPr>
              <p:nvPr/>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33" name="Line 221" hidden="1"/>
              <p:cNvSpPr>
                <a:spLocks noChangeShapeType="1"/>
              </p:cNvSpPr>
              <p:nvPr/>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sp>
          <p:nvSpPr>
            <p:cNvPr id="21" name="Line 222" hidden="1"/>
            <p:cNvSpPr>
              <a:spLocks noChangeShapeType="1"/>
            </p:cNvSpPr>
            <p:nvPr/>
          </p:nvSpPr>
          <p:spPr bwMode="auto">
            <a:xfrm>
              <a:off x="4095"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nvGrpSpPr>
            <p:cNvPr id="22" name="Group 223" hidden="1"/>
            <p:cNvGrpSpPr>
              <a:grpSpLocks/>
            </p:cNvGrpSpPr>
            <p:nvPr/>
          </p:nvGrpSpPr>
          <p:grpSpPr bwMode="auto">
            <a:xfrm>
              <a:off x="4592" y="390"/>
              <a:ext cx="114" cy="5354"/>
              <a:chOff x="4592" y="390"/>
              <a:chExt cx="114" cy="5354"/>
            </a:xfrm>
          </p:grpSpPr>
          <p:sp>
            <p:nvSpPr>
              <p:cNvPr id="30" name="Line 224" hidden="1"/>
              <p:cNvSpPr>
                <a:spLocks noChangeShapeType="1"/>
              </p:cNvSpPr>
              <p:nvPr/>
            </p:nvSpPr>
            <p:spPr bwMode="auto">
              <a:xfrm>
                <a:off x="4592"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31" name="Line 225" hidden="1"/>
              <p:cNvSpPr>
                <a:spLocks noChangeShapeType="1"/>
              </p:cNvSpPr>
              <p:nvPr/>
            </p:nvSpPr>
            <p:spPr bwMode="auto">
              <a:xfrm>
                <a:off x="4706"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sp>
          <p:nvSpPr>
            <p:cNvPr id="23" name="Line 226" hidden="1"/>
            <p:cNvSpPr>
              <a:spLocks noChangeShapeType="1"/>
            </p:cNvSpPr>
            <p:nvPr/>
          </p:nvSpPr>
          <p:spPr bwMode="auto">
            <a:xfrm>
              <a:off x="5696"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24" name="Line 227" hidden="1"/>
            <p:cNvSpPr>
              <a:spLocks noChangeShapeType="1"/>
            </p:cNvSpPr>
            <p:nvPr/>
          </p:nvSpPr>
          <p:spPr bwMode="auto">
            <a:xfrm>
              <a:off x="5810"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25" name="Line 228" hidden="1"/>
            <p:cNvSpPr>
              <a:spLocks noChangeShapeType="1"/>
            </p:cNvSpPr>
            <p:nvPr/>
          </p:nvSpPr>
          <p:spPr bwMode="auto">
            <a:xfrm>
              <a:off x="6799"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26" name="Line 229" hidden="1"/>
            <p:cNvSpPr>
              <a:spLocks noChangeShapeType="1"/>
            </p:cNvSpPr>
            <p:nvPr/>
          </p:nvSpPr>
          <p:spPr bwMode="auto">
            <a:xfrm>
              <a:off x="6915"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nvGrpSpPr>
            <p:cNvPr id="27" name="Group 230" hidden="1"/>
            <p:cNvGrpSpPr>
              <a:grpSpLocks/>
            </p:cNvGrpSpPr>
            <p:nvPr/>
          </p:nvGrpSpPr>
          <p:grpSpPr bwMode="auto">
            <a:xfrm>
              <a:off x="4038" y="390"/>
              <a:ext cx="112" cy="5354"/>
              <a:chOff x="3485" y="390"/>
              <a:chExt cx="112" cy="5354"/>
            </a:xfrm>
          </p:grpSpPr>
          <p:sp>
            <p:nvSpPr>
              <p:cNvPr id="28" name="Line 231" hidden="1"/>
              <p:cNvSpPr>
                <a:spLocks noChangeShapeType="1"/>
              </p:cNvSpPr>
              <p:nvPr/>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29" name="Line 232" hidden="1"/>
              <p:cNvSpPr>
                <a:spLocks noChangeShapeType="1"/>
              </p:cNvSpPr>
              <p:nvPr/>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grpSp>
      <p:sp>
        <p:nvSpPr>
          <p:cNvPr id="35" name="TTT.PPFooter"/>
          <p:cNvSpPr>
            <a:spLocks noChangeArrowheads="1"/>
          </p:cNvSpPr>
          <p:nvPr/>
        </p:nvSpPr>
        <p:spPr bwMode="auto">
          <a:xfrm>
            <a:off x="230189" y="6200777"/>
            <a:ext cx="2808287" cy="657225"/>
          </a:xfrm>
          <a:prstGeom prst="rect">
            <a:avLst/>
          </a:prstGeom>
          <a:noFill/>
          <a:ln w="9525">
            <a:noFill/>
            <a:miter lim="800000"/>
            <a:headEnd/>
            <a:tailEnd/>
          </a:ln>
          <a:effectLst/>
        </p:spPr>
        <p:txBody>
          <a:bodyPr lIns="0" tIns="0" rIns="0" bIns="198000" anchor="b"/>
          <a:lstStyle/>
          <a:p>
            <a:pPr eaLnBrk="0" hangingPunct="0">
              <a:lnSpc>
                <a:spcPct val="85000"/>
              </a:lnSpc>
              <a:spcBef>
                <a:spcPct val="0"/>
              </a:spcBef>
              <a:buClrTx/>
              <a:buSzTx/>
              <a:buFontTx/>
              <a:buNone/>
              <a:defRPr/>
            </a:pPr>
            <a:r>
              <a:rPr lang="sv-SE" sz="600">
                <a:solidFill>
                  <a:srgbClr val="666666"/>
                </a:solidFill>
              </a:rPr>
              <a:t>    </a:t>
            </a:r>
            <a:endParaRPr lang="sv-SE" sz="600" dirty="0">
              <a:solidFill>
                <a:srgbClr val="666666"/>
              </a:solidFill>
            </a:endParaRPr>
          </a:p>
        </p:txBody>
      </p:sp>
      <p:sp>
        <p:nvSpPr>
          <p:cNvPr id="4130" name="Rectangle 34"/>
          <p:cNvSpPr>
            <a:spLocks noGrp="1" noChangeArrowheads="1"/>
          </p:cNvSpPr>
          <p:nvPr>
            <p:ph type="ctrTitle" hasCustomPrompt="1"/>
          </p:nvPr>
        </p:nvSpPr>
        <p:spPr>
          <a:xfrm>
            <a:off x="215901" y="4718051"/>
            <a:ext cx="8712200" cy="1444736"/>
          </a:xfrm>
        </p:spPr>
        <p:txBody>
          <a:bodyPr lIns="144000" tIns="0" rIns="0"/>
          <a:lstStyle>
            <a:lvl1pPr>
              <a:defRPr sz="4000">
                <a:solidFill>
                  <a:schemeClr val="accent2"/>
                </a:solidFill>
              </a:defRPr>
            </a:lvl1pPr>
          </a:lstStyle>
          <a:p>
            <a:r>
              <a:rPr lang="sv-SE" dirty="0"/>
              <a:t>Titel</a:t>
            </a:r>
          </a:p>
        </p:txBody>
      </p:sp>
      <p:sp>
        <p:nvSpPr>
          <p:cNvPr id="4138" name="Rectangle 42"/>
          <p:cNvSpPr>
            <a:spLocks noGrp="1" noChangeArrowheads="1"/>
          </p:cNvSpPr>
          <p:nvPr>
            <p:ph type="subTitle" sz="quarter" idx="1" hasCustomPrompt="1"/>
          </p:nvPr>
        </p:nvSpPr>
        <p:spPr>
          <a:xfrm>
            <a:off x="215901" y="4425950"/>
            <a:ext cx="8712200" cy="215900"/>
          </a:xfrm>
        </p:spPr>
        <p:txBody>
          <a:bodyPr lIns="169200"/>
          <a:lstStyle>
            <a:lvl1pPr marL="0" indent="0">
              <a:buFont typeface="Wingdings" pitchFamily="2" charset="2"/>
              <a:buNone/>
              <a:defRPr sz="1200" b="1">
                <a:solidFill>
                  <a:schemeClr val="bg1"/>
                </a:solidFill>
              </a:defRPr>
            </a:lvl1pPr>
          </a:lstStyle>
          <a:p>
            <a:r>
              <a:rPr lang="sv-SE" dirty="0"/>
              <a:t>Datum och presentatör</a:t>
            </a:r>
          </a:p>
        </p:txBody>
      </p:sp>
      <p:sp>
        <p:nvSpPr>
          <p:cNvPr id="36" name="shpContentSlideFooter"/>
          <p:cNvSpPr>
            <a:spLocks noGrp="1" noChangeArrowheads="1"/>
          </p:cNvSpPr>
          <p:nvPr>
            <p:ph type="ftr" sz="quarter" idx="10"/>
          </p:nvPr>
        </p:nvSpPr>
        <p:spPr/>
        <p:txBody>
          <a:bodyPr/>
          <a:lstStyle>
            <a:lvl1pPr>
              <a:defRPr smtClean="0"/>
            </a:lvl1pPr>
          </a:lstStyle>
          <a:p>
            <a:pPr>
              <a:defRPr/>
            </a:pPr>
            <a:endParaRPr lang="sv-SE"/>
          </a:p>
          <a:p>
            <a:pPr>
              <a:defRPr/>
            </a:pPr>
            <a:r>
              <a:rPr lang="sv-SE"/>
              <a:t>SSRK Sverige</a:t>
            </a:r>
          </a:p>
          <a:p>
            <a:pPr>
              <a:defRPr/>
            </a:pPr>
            <a:fld id="{7E69121F-485C-4F47-A899-51BF26C04B01}" type="datetime4">
              <a:rPr lang="sv-SE" smtClean="0"/>
              <a:pPr>
                <a:defRPr/>
              </a:pPr>
              <a:t>23 april 2025</a:t>
            </a:fld>
            <a:r>
              <a:rPr lang="sv-SE"/>
              <a:t> | Slide </a:t>
            </a:r>
            <a:fld id="{6EF04531-08DB-442F-9FED-954AB87DCC1F}" type="slidenum">
              <a:rPr lang="sv-SE" smtClean="0"/>
              <a:pPr>
                <a:defRPr/>
              </a:pPr>
              <a:t>‹#›</a:t>
            </a:fld>
            <a:endParaRPr lang="sv-SE"/>
          </a:p>
          <a:p>
            <a:pPr>
              <a:defRPr/>
            </a:pPr>
            <a:r>
              <a:rPr lang="sv-SE"/>
              <a:t> </a:t>
            </a:r>
            <a:endParaRPr lang="sv-SE" dirty="0"/>
          </a:p>
        </p:txBody>
      </p:sp>
      <p:pic>
        <p:nvPicPr>
          <p:cNvPr id="2355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1" y="766506"/>
            <a:ext cx="8712200" cy="136128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22551" y="6291914"/>
            <a:ext cx="1102289" cy="5078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objekt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5901" y="2526621"/>
            <a:ext cx="8696239" cy="1358787"/>
          </a:xfrm>
          <a:prstGeom prst="rect">
            <a:avLst/>
          </a:prstGeom>
        </p:spPr>
      </p:pic>
    </p:spTree>
    <p:extLst>
      <p:ext uri="{BB962C8B-B14F-4D97-AF65-F5344CB8AC3E}">
        <p14:creationId xmlns:p14="http://schemas.microsoft.com/office/powerpoint/2010/main" val="141773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p>
        </p:txBody>
      </p:sp>
      <p:sp>
        <p:nvSpPr>
          <p:cNvPr id="3" name="Vertical Text Placeholder 2"/>
          <p:cNvSpPr>
            <a:spLocks noGrp="1"/>
          </p:cNvSpPr>
          <p:nvPr>
            <p:ph type="body" orient="vert" idx="1"/>
          </p:nvPr>
        </p:nvSpPr>
        <p:spPr/>
        <p:txBody>
          <a:bodyPr vert="eaVert"/>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shpContentSlideFooter"/>
          <p:cNvSpPr>
            <a:spLocks noGrp="1" noChangeArrowheads="1"/>
          </p:cNvSpPr>
          <p:nvPr>
            <p:ph type="ftr" sz="quarter" idx="10"/>
          </p:nvPr>
        </p:nvSpPr>
        <p:spPr>
          <a:ln/>
        </p:spPr>
        <p:txBody>
          <a:bodyPr/>
          <a:lstStyle>
            <a:lvl1pPr>
              <a:defRPr/>
            </a:lvl1pPr>
          </a:lstStyle>
          <a:p>
            <a:pPr>
              <a:defRPr/>
            </a:pPr>
            <a:endParaRPr lang="sv-SE"/>
          </a:p>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3D77C573-2AEE-437E-9E14-7C20051A5098}"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181123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
            <a:ext cx="2286000" cy="6200775"/>
          </a:xfrm>
        </p:spPr>
        <p:txBody>
          <a:bodyPr vert="eaVert"/>
          <a:lstStyle/>
          <a:p>
            <a:r>
              <a:rPr lang="sv-SE" dirty="0"/>
              <a:t>Klicka här för att ändra format</a:t>
            </a:r>
          </a:p>
        </p:txBody>
      </p:sp>
      <p:sp>
        <p:nvSpPr>
          <p:cNvPr id="3" name="Vertical Text Placeholder 2"/>
          <p:cNvSpPr>
            <a:spLocks noGrp="1"/>
          </p:cNvSpPr>
          <p:nvPr>
            <p:ph type="body" orient="vert" idx="1"/>
          </p:nvPr>
        </p:nvSpPr>
        <p:spPr>
          <a:xfrm>
            <a:off x="0" y="2"/>
            <a:ext cx="6705600" cy="6200775"/>
          </a:xfrm>
        </p:spPr>
        <p:txBody>
          <a:bodyPr vert="eaVert"/>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shpContentSlideFooter"/>
          <p:cNvSpPr>
            <a:spLocks noGrp="1" noChangeArrowheads="1"/>
          </p:cNvSpPr>
          <p:nvPr>
            <p:ph type="ftr" sz="quarter" idx="10"/>
          </p:nvPr>
        </p:nvSpPr>
        <p:spPr>
          <a:ln/>
        </p:spPr>
        <p:txBody>
          <a:bodyPr/>
          <a:lstStyle>
            <a:lvl1pPr>
              <a:defRPr/>
            </a:lvl1pPr>
          </a:lstStyle>
          <a:p>
            <a:pPr>
              <a:defRPr/>
            </a:pPr>
            <a:endParaRPr lang="sv-SE"/>
          </a:p>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C048FA26-7CB5-4464-95FD-AE8A2DDE51C9}"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189900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60CB9-80C9-BC7E-3766-0853536839E8}"/>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1A69BC08-CF90-F69F-0F5C-6136AD1290D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9C1BACB-DD61-610C-BA83-6F5AEC6C62B2}"/>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5" name="Platshållare för sidfot 4">
            <a:extLst>
              <a:ext uri="{FF2B5EF4-FFF2-40B4-BE49-F238E27FC236}">
                <a16:creationId xmlns:a16="http://schemas.microsoft.com/office/drawing/2014/main" id="{48EE4E79-CB25-BFD4-6E4B-B22C8761B0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129B404-5BDF-6F85-535B-8B406F8A17DD}"/>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3997695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50C1E4-41DF-7BD5-D247-7D1DFC245EE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0537250-A87E-E30B-F96C-F1AE86D0E6B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F1261A5-5A30-C362-847A-A4C1FC2842E1}"/>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5" name="Platshållare för sidfot 4">
            <a:extLst>
              <a:ext uri="{FF2B5EF4-FFF2-40B4-BE49-F238E27FC236}">
                <a16:creationId xmlns:a16="http://schemas.microsoft.com/office/drawing/2014/main" id="{2665D410-3314-135C-9C92-C3553F3C4B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30C0A32-9E04-72BE-4665-72FBD35D5980}"/>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3561951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F5C42-E1A1-94E2-EB14-80C0AF8C183E}"/>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725A0E8-687B-9BC7-AE3A-53B1A3F08B5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D6F7038-1BC6-838E-7194-D55E6FD26C3F}"/>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5" name="Platshållare för sidfot 4">
            <a:extLst>
              <a:ext uri="{FF2B5EF4-FFF2-40B4-BE49-F238E27FC236}">
                <a16:creationId xmlns:a16="http://schemas.microsoft.com/office/drawing/2014/main" id="{329B7286-14D0-EA4B-79A9-1B6D043019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65E6B4D-DFCC-61EC-235F-13E873480142}"/>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289016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82B88F-EEB0-DCD1-FB7E-4C920C56DAA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C082713-2451-CB2B-52A2-FCE28DE84032}"/>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EC82589-8F20-B0D8-3F30-161969F90EB4}"/>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E94E7B0-7D71-660A-34A0-BE39D6E776CD}"/>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6" name="Platshållare för sidfot 5">
            <a:extLst>
              <a:ext uri="{FF2B5EF4-FFF2-40B4-BE49-F238E27FC236}">
                <a16:creationId xmlns:a16="http://schemas.microsoft.com/office/drawing/2014/main" id="{0C874790-4614-556B-63D6-BD17B250B07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C74D093-043D-71D3-9B3C-692F108B012D}"/>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144558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C3FC3-6559-6C8C-89BC-B47C200CAE15}"/>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316671B-DFAA-32D7-4C33-2718C8281C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0EEBC94-D504-2F71-3248-D3D7C0BE02F6}"/>
              </a:ext>
            </a:extLst>
          </p:cNvPr>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AE94469-4C69-ED7E-EEE3-B6E7F16A174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6B8FA6A-64A2-B173-52BD-8DF584877999}"/>
              </a:ext>
            </a:extLst>
          </p:cNvPr>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586910E-FBCB-FC50-89F7-0476B1F4D55F}"/>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8" name="Platshållare för sidfot 7">
            <a:extLst>
              <a:ext uri="{FF2B5EF4-FFF2-40B4-BE49-F238E27FC236}">
                <a16:creationId xmlns:a16="http://schemas.microsoft.com/office/drawing/2014/main" id="{71C3507C-1D1C-2206-B5F8-2F7AEB47BDB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756E2E3-6759-B563-0221-F9791B2A73CB}"/>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1595431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E29F3E-0191-4635-AF74-F147B367F83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3106925-7226-4997-57EE-B17464FC1F4B}"/>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4" name="Platshållare för sidfot 3">
            <a:extLst>
              <a:ext uri="{FF2B5EF4-FFF2-40B4-BE49-F238E27FC236}">
                <a16:creationId xmlns:a16="http://schemas.microsoft.com/office/drawing/2014/main" id="{DEDEB3F2-4137-023C-338B-40FF5A9F941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742BD1F-5D22-E6AC-CA72-9AE354ECF8FC}"/>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150899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CE1013A-7EAA-FB67-A86D-E815136B6DE2}"/>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3" name="Platshållare för sidfot 2">
            <a:extLst>
              <a:ext uri="{FF2B5EF4-FFF2-40B4-BE49-F238E27FC236}">
                <a16:creationId xmlns:a16="http://schemas.microsoft.com/office/drawing/2014/main" id="{96E08892-9C85-9F41-1966-63B7B04C074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2EB03F7-E5B6-37CA-3217-0D84B1CE940B}"/>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158602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5B878-24B4-AADF-DEE6-9D8D0F0CF92E}"/>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665F68-E691-EECB-FC14-00ED5BB6B25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6398D96-F90A-475F-BE98-308C6C7EA14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D2ADEB5-10E7-CB88-5574-424EEB2FE656}"/>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6" name="Platshållare för sidfot 5">
            <a:extLst>
              <a:ext uri="{FF2B5EF4-FFF2-40B4-BE49-F238E27FC236}">
                <a16:creationId xmlns:a16="http://schemas.microsoft.com/office/drawing/2014/main" id="{A3BABE4E-0BAE-CEC6-A5DE-2904E96A19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C0146A1-E9EC-3A5A-DF0C-1BC7C8514445}"/>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253056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p>
        </p:txBody>
      </p:sp>
      <p:sp>
        <p:nvSpPr>
          <p:cNvPr id="3" name="Content Placeholder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shpContentSlideFooter"/>
          <p:cNvSpPr>
            <a:spLocks noGrp="1" noChangeArrowheads="1"/>
          </p:cNvSpPr>
          <p:nvPr>
            <p:ph type="ftr" sz="quarter" idx="10"/>
          </p:nvPr>
        </p:nvSpPr>
        <p:spPr>
          <a:ln/>
        </p:spPr>
        <p:txBody>
          <a:bodyPr/>
          <a:lstStyle>
            <a:lvl1pPr>
              <a:defRPr/>
            </a:lvl1pPr>
          </a:lstStyle>
          <a:p>
            <a:pPr>
              <a:defRPr/>
            </a:pPr>
            <a:r>
              <a:rPr lang="sv-SE"/>
              <a:t>SSRK Sverige</a:t>
            </a:r>
          </a:p>
          <a:p>
            <a:pPr>
              <a:defRPr/>
            </a:pPr>
            <a:fld id="{0A63384E-E478-43A2-B549-57E220B67D9B}" type="datetime4">
              <a:rPr lang="sv-SE" smtClean="0"/>
              <a:pPr>
                <a:defRPr/>
              </a:pPr>
              <a:t>23 april 2025</a:t>
            </a:fld>
            <a:r>
              <a:rPr lang="sv-SE"/>
              <a:t> | Slide </a:t>
            </a:r>
            <a:fld id="{8949696C-C549-44EB-924A-5B2C05C2FD21}"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729554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0C41E3-9026-4703-4EE8-86325D13E9A4}"/>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291069D-7498-B38C-07F1-335BC5783A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4992BFDE-13E2-83B8-B9B3-F0F4D0CAAD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F0177CC-B833-7505-3A7B-92460F89F053}"/>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6" name="Platshållare för sidfot 5">
            <a:extLst>
              <a:ext uri="{FF2B5EF4-FFF2-40B4-BE49-F238E27FC236}">
                <a16:creationId xmlns:a16="http://schemas.microsoft.com/office/drawing/2014/main" id="{A5FBFAAE-7184-1A90-A65D-0D5BB46CF09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2BD483-04E4-FD90-CAEA-B8AC6CE4AC95}"/>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2778200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6782BF-53C8-2C03-E4CF-D8B605682E6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DABF58F-F801-7F1E-6D74-E55CCED289C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4151E3-200D-8E7F-DF77-D3F08D68243B}"/>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5" name="Platshållare för sidfot 4">
            <a:extLst>
              <a:ext uri="{FF2B5EF4-FFF2-40B4-BE49-F238E27FC236}">
                <a16:creationId xmlns:a16="http://schemas.microsoft.com/office/drawing/2014/main" id="{66932E2B-F49E-EC90-E733-6BA12C70B2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998273-69E8-4644-4F7F-1904AFB9D4D0}"/>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2931037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F9F26D9-9590-F908-833D-25550B1DDC1D}"/>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FE66D5D-946E-0AEE-2F19-633EEB0A7E11}"/>
              </a:ext>
            </a:extLst>
          </p:cNvPr>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0D0983-5269-9257-03A3-B993DA1F6485}"/>
              </a:ext>
            </a:extLst>
          </p:cNvPr>
          <p:cNvSpPr>
            <a:spLocks noGrp="1"/>
          </p:cNvSpPr>
          <p:nvPr>
            <p:ph type="dt" sz="half" idx="10"/>
          </p:nvPr>
        </p:nvSpPr>
        <p:spPr/>
        <p:txBody>
          <a:bodyPr/>
          <a:lstStyle/>
          <a:p>
            <a:fld id="{38D490DD-2F5B-4532-BF0D-60967BF6A5E4}" type="datetimeFigureOut">
              <a:rPr lang="sv-SE" smtClean="0"/>
              <a:t>2025-04-23</a:t>
            </a:fld>
            <a:endParaRPr lang="sv-SE"/>
          </a:p>
        </p:txBody>
      </p:sp>
      <p:sp>
        <p:nvSpPr>
          <p:cNvPr id="5" name="Platshållare för sidfot 4">
            <a:extLst>
              <a:ext uri="{FF2B5EF4-FFF2-40B4-BE49-F238E27FC236}">
                <a16:creationId xmlns:a16="http://schemas.microsoft.com/office/drawing/2014/main" id="{9EA756EE-EB20-C022-F055-49B46B9AC9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238499D-3CC3-4A04-D0D6-0F4DAAD7A07A}"/>
              </a:ext>
            </a:extLst>
          </p:cNvPr>
          <p:cNvSpPr>
            <a:spLocks noGrp="1"/>
          </p:cNvSpPr>
          <p:nvPr>
            <p:ph type="sldNum" sz="quarter" idx="12"/>
          </p:nvPr>
        </p:nvSpPr>
        <p:spPr/>
        <p:txBody>
          <a:bodyPr/>
          <a:lstStyle/>
          <a:p>
            <a:fld id="{4A680F35-09D0-4448-92FB-A3B9192A1F77}" type="slidenum">
              <a:rPr lang="sv-SE" smtClean="0"/>
              <a:t>‹#›</a:t>
            </a:fld>
            <a:endParaRPr lang="sv-SE"/>
          </a:p>
        </p:txBody>
      </p:sp>
    </p:spTree>
    <p:extLst>
      <p:ext uri="{BB962C8B-B14F-4D97-AF65-F5344CB8AC3E}">
        <p14:creationId xmlns:p14="http://schemas.microsoft.com/office/powerpoint/2010/main" val="356797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sv-SE" dirty="0"/>
              <a:t>Klicka här för att ändra format</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a:t>Klicka här för att ändra format på bakgrundstexten</a:t>
            </a:r>
          </a:p>
        </p:txBody>
      </p:sp>
      <p:sp>
        <p:nvSpPr>
          <p:cNvPr id="4" name="shpContentSlideFooter"/>
          <p:cNvSpPr>
            <a:spLocks noGrp="1" noChangeArrowheads="1"/>
          </p:cNvSpPr>
          <p:nvPr>
            <p:ph type="ftr" sz="quarter" idx="10"/>
          </p:nvPr>
        </p:nvSpPr>
        <p:spPr>
          <a:ln/>
        </p:spPr>
        <p:txBody>
          <a:bodyPr/>
          <a:lstStyle>
            <a:lvl1pPr>
              <a:defRPr/>
            </a:lvl1pPr>
          </a:lstStyle>
          <a:p>
            <a:pPr>
              <a:defRPr/>
            </a:pPr>
            <a:endParaRPr lang="sv-SE"/>
          </a:p>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56560090-0A68-4C1B-B1A9-F7A7BC29914F}"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217871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p>
        </p:txBody>
      </p:sp>
      <p:sp>
        <p:nvSpPr>
          <p:cNvPr id="3" name="Content Placeholder 2"/>
          <p:cNvSpPr>
            <a:spLocks noGrp="1"/>
          </p:cNvSpPr>
          <p:nvPr>
            <p:ph sz="half" idx="1"/>
          </p:nvPr>
        </p:nvSpPr>
        <p:spPr>
          <a:xfrm>
            <a:off x="1476376" y="1592263"/>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Content Placeholder 3"/>
          <p:cNvSpPr>
            <a:spLocks noGrp="1"/>
          </p:cNvSpPr>
          <p:nvPr>
            <p:ph sz="half" idx="2"/>
          </p:nvPr>
        </p:nvSpPr>
        <p:spPr>
          <a:xfrm>
            <a:off x="4648201" y="1592263"/>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hpContentSlideFooter"/>
          <p:cNvSpPr>
            <a:spLocks noGrp="1" noChangeArrowheads="1"/>
          </p:cNvSpPr>
          <p:nvPr>
            <p:ph type="ftr" sz="quarter" idx="10"/>
          </p:nvPr>
        </p:nvSpPr>
        <p:spPr>
          <a:ln/>
        </p:spPr>
        <p:txBody>
          <a:bodyPr/>
          <a:lstStyle>
            <a:lvl1pPr>
              <a:defRPr/>
            </a:lvl1pPr>
          </a:lstStyle>
          <a:p>
            <a:pPr>
              <a:defRPr/>
            </a:pPr>
            <a:endParaRPr lang="sv-SE"/>
          </a:p>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EA608753-0F8E-4B43-A5CA-D545075A76AE}"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22895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v-SE" dirty="0"/>
              <a:t>Klicka här för att ändra format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shpContentSlideFooter"/>
          <p:cNvSpPr>
            <a:spLocks noGrp="1" noChangeArrowheads="1"/>
          </p:cNvSpPr>
          <p:nvPr>
            <p:ph type="ftr" sz="quarter" idx="10"/>
          </p:nvPr>
        </p:nvSpPr>
        <p:spPr>
          <a:ln/>
        </p:spPr>
        <p:txBody>
          <a:bodyPr/>
          <a:lstStyle>
            <a:lvl1pPr>
              <a:defRPr/>
            </a:lvl1pPr>
          </a:lstStyle>
          <a:p>
            <a:pPr>
              <a:defRPr/>
            </a:pPr>
            <a:endParaRPr lang="sv-SE"/>
          </a:p>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DA53EDB4-6EA3-4212-ABE2-909354082504}"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408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p>
        </p:txBody>
      </p:sp>
      <p:sp>
        <p:nvSpPr>
          <p:cNvPr id="3" name="shpContentSlideFooter"/>
          <p:cNvSpPr>
            <a:spLocks noGrp="1" noChangeArrowheads="1"/>
          </p:cNvSpPr>
          <p:nvPr>
            <p:ph type="ftr" sz="quarter" idx="10"/>
          </p:nvPr>
        </p:nvSpPr>
        <p:spPr>
          <a:ln/>
        </p:spPr>
        <p:txBody>
          <a:bodyPr/>
          <a:lstStyle>
            <a:lvl1pPr>
              <a:defRPr/>
            </a:lvl1pPr>
          </a:lstStyle>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5F5D4244-A19A-4B09-B2C9-2789F25AA296}"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293746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hpContentSlideFooter"/>
          <p:cNvSpPr>
            <a:spLocks noGrp="1" noChangeArrowheads="1"/>
          </p:cNvSpPr>
          <p:nvPr>
            <p:ph type="ftr" sz="quarter" idx="10"/>
          </p:nvPr>
        </p:nvSpPr>
        <p:spPr>
          <a:ln/>
        </p:spPr>
        <p:txBody>
          <a:bodyPr/>
          <a:lstStyle>
            <a:lvl1pPr>
              <a:defRPr/>
            </a:lvl1pPr>
          </a:lstStyle>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2C98F3B1-4CF4-43C2-AED0-17D26655BAD4}"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98951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sv-SE" dirty="0"/>
              <a:t>Klicka här för att ändra format</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shpContentSlideFooter"/>
          <p:cNvSpPr>
            <a:spLocks noGrp="1" noChangeArrowheads="1"/>
          </p:cNvSpPr>
          <p:nvPr>
            <p:ph type="ftr" sz="quarter" idx="10"/>
          </p:nvPr>
        </p:nvSpPr>
        <p:spPr>
          <a:ln/>
        </p:spPr>
        <p:txBody>
          <a:bodyPr/>
          <a:lstStyle>
            <a:lvl1pPr>
              <a:defRPr/>
            </a:lvl1pPr>
          </a:lstStyle>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1FA79700-5173-4AA0-8AD7-0892293A319B}"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389456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dirty="0"/>
              <a:t>Klicka här för att ändra format</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shpContentSlideFooter"/>
          <p:cNvSpPr>
            <a:spLocks noGrp="1" noChangeArrowheads="1"/>
          </p:cNvSpPr>
          <p:nvPr>
            <p:ph type="ftr" sz="quarter" idx="10"/>
          </p:nvPr>
        </p:nvSpPr>
        <p:spPr>
          <a:ln/>
        </p:spPr>
        <p:txBody>
          <a:bodyPr/>
          <a:lstStyle>
            <a:lvl1pPr>
              <a:defRPr/>
            </a:lvl1pPr>
          </a:lstStyle>
          <a:p>
            <a:pPr>
              <a:defRPr/>
            </a:pPr>
            <a:endParaRPr lang="sv-SE"/>
          </a:p>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08C70116-1CD1-46CA-AAD9-9E1630E7043C}" type="slidenum">
              <a:rPr lang="sv-SE" smtClean="0"/>
              <a:pPr>
                <a:defRPr/>
              </a:pPr>
              <a:t>‹#›</a:t>
            </a:fld>
            <a:endParaRPr lang="sv-SE"/>
          </a:p>
          <a:p>
            <a:pPr>
              <a:defRPr/>
            </a:pPr>
            <a:r>
              <a:rPr lang="sv-SE"/>
              <a:t> </a:t>
            </a:r>
            <a:endParaRPr lang="sv-SE" dirty="0"/>
          </a:p>
        </p:txBody>
      </p:sp>
    </p:spTree>
    <p:extLst>
      <p:ext uri="{BB962C8B-B14F-4D97-AF65-F5344CB8AC3E}">
        <p14:creationId xmlns:p14="http://schemas.microsoft.com/office/powerpoint/2010/main" val="365376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7200" tIns="313200" rIns="216000" bIns="0" numCol="1" anchor="t" anchorCtr="0" compatLnSpc="1">
            <a:prstTxWarp prst="textNoShape">
              <a:avLst/>
            </a:prstTxWarp>
          </a:bodyPr>
          <a:lstStyle/>
          <a:p>
            <a:pPr lvl="0"/>
            <a:r>
              <a:rPr lang="sv-SE" dirty="0"/>
              <a:t>Klicka här för att ändra format</a:t>
            </a:r>
          </a:p>
        </p:txBody>
      </p:sp>
      <p:sp>
        <p:nvSpPr>
          <p:cNvPr id="1027" name="Rectangle 77"/>
          <p:cNvSpPr>
            <a:spLocks noGrp="1" noChangeArrowheads="1"/>
          </p:cNvSpPr>
          <p:nvPr>
            <p:ph type="body" idx="1"/>
          </p:nvPr>
        </p:nvSpPr>
        <p:spPr bwMode="auto">
          <a:xfrm>
            <a:off x="1476375" y="1592263"/>
            <a:ext cx="61912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grpSp>
        <p:nvGrpSpPr>
          <p:cNvPr id="1028" name="shpGridNormal" hidden="1"/>
          <p:cNvGrpSpPr>
            <a:grpSpLocks/>
          </p:cNvGrpSpPr>
          <p:nvPr/>
        </p:nvGrpSpPr>
        <p:grpSpPr bwMode="auto">
          <a:xfrm>
            <a:off x="325438" y="434975"/>
            <a:ext cx="8496300" cy="5983288"/>
            <a:chOff x="292" y="389"/>
            <a:chExt cx="7611" cy="5361"/>
          </a:xfrm>
        </p:grpSpPr>
        <p:sp>
          <p:nvSpPr>
            <p:cNvPr id="1259" name="Rectangle 235" hidden="1"/>
            <p:cNvSpPr>
              <a:spLocks noChangeArrowheads="1"/>
            </p:cNvSpPr>
            <p:nvPr/>
          </p:nvSpPr>
          <p:spPr bwMode="auto">
            <a:xfrm>
              <a:off x="292" y="389"/>
              <a:ext cx="7610" cy="5361"/>
            </a:xfrm>
            <a:prstGeom prst="rect">
              <a:avLst/>
            </a:prstGeom>
            <a:noFill/>
            <a:ln w="19050">
              <a:solidFill>
                <a:srgbClr val="8BA2B2"/>
              </a:solidFill>
              <a:prstDash val="dash"/>
              <a:miter lim="800000"/>
              <a:headEnd/>
              <a:tailEnd/>
            </a:ln>
            <a:effectLst/>
          </p:spPr>
          <p:txBody>
            <a:bodyPr lIns="0" tIns="0" rIns="0" bIns="0" anchor="ctr"/>
            <a:lstStyle/>
            <a:p>
              <a:pPr defTabSz="642938">
                <a:spcBef>
                  <a:spcPct val="0"/>
                </a:spcBef>
                <a:buClrTx/>
                <a:buSzTx/>
                <a:buFontTx/>
                <a:buNone/>
                <a:defRPr/>
              </a:pPr>
              <a:endParaRPr lang="en-GB" sz="1700">
                <a:solidFill>
                  <a:schemeClr val="tx1"/>
                </a:solidFill>
              </a:endParaRPr>
            </a:p>
          </p:txBody>
        </p:sp>
        <p:sp>
          <p:nvSpPr>
            <p:cNvPr id="1260" name="Line 236" hidden="1"/>
            <p:cNvSpPr>
              <a:spLocks noChangeShapeType="1"/>
            </p:cNvSpPr>
            <p:nvPr/>
          </p:nvSpPr>
          <p:spPr bwMode="auto">
            <a:xfrm>
              <a:off x="310" y="927"/>
              <a:ext cx="7568"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1" name="Line 237" hidden="1"/>
            <p:cNvSpPr>
              <a:spLocks noChangeShapeType="1"/>
            </p:cNvSpPr>
            <p:nvPr/>
          </p:nvSpPr>
          <p:spPr bwMode="auto">
            <a:xfrm>
              <a:off x="310" y="1460"/>
              <a:ext cx="7593"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2" name="Line 238" hidden="1"/>
            <p:cNvSpPr>
              <a:spLocks noChangeShapeType="1"/>
            </p:cNvSpPr>
            <p:nvPr/>
          </p:nvSpPr>
          <p:spPr bwMode="auto">
            <a:xfrm>
              <a:off x="310" y="2002"/>
              <a:ext cx="7588"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3" name="Line 239" hidden="1"/>
            <p:cNvSpPr>
              <a:spLocks noChangeShapeType="1"/>
            </p:cNvSpPr>
            <p:nvPr/>
          </p:nvSpPr>
          <p:spPr bwMode="auto">
            <a:xfrm>
              <a:off x="310" y="2531"/>
              <a:ext cx="7584"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4" name="Line 240" hidden="1"/>
            <p:cNvSpPr>
              <a:spLocks noChangeShapeType="1"/>
            </p:cNvSpPr>
            <p:nvPr/>
          </p:nvSpPr>
          <p:spPr bwMode="auto">
            <a:xfrm>
              <a:off x="310" y="3067"/>
              <a:ext cx="7588"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5" name="Line 241" hidden="1"/>
            <p:cNvSpPr>
              <a:spLocks noChangeShapeType="1"/>
            </p:cNvSpPr>
            <p:nvPr/>
          </p:nvSpPr>
          <p:spPr bwMode="auto">
            <a:xfrm>
              <a:off x="310" y="3604"/>
              <a:ext cx="7593"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6" name="Line 242" hidden="1"/>
            <p:cNvSpPr>
              <a:spLocks noChangeShapeType="1"/>
            </p:cNvSpPr>
            <p:nvPr/>
          </p:nvSpPr>
          <p:spPr bwMode="auto">
            <a:xfrm>
              <a:off x="310" y="4144"/>
              <a:ext cx="7588"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7" name="Line 243" hidden="1"/>
            <p:cNvSpPr>
              <a:spLocks noChangeShapeType="1"/>
            </p:cNvSpPr>
            <p:nvPr/>
          </p:nvSpPr>
          <p:spPr bwMode="auto">
            <a:xfrm>
              <a:off x="293" y="4679"/>
              <a:ext cx="7601" cy="1"/>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8" name="Line 244" hidden="1"/>
            <p:cNvSpPr>
              <a:spLocks noChangeShapeType="1"/>
            </p:cNvSpPr>
            <p:nvPr/>
          </p:nvSpPr>
          <p:spPr bwMode="auto">
            <a:xfrm>
              <a:off x="293" y="5217"/>
              <a:ext cx="7604" cy="0"/>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69" name="Line 245" hidden="1"/>
            <p:cNvSpPr>
              <a:spLocks noChangeShapeType="1"/>
            </p:cNvSpPr>
            <p:nvPr/>
          </p:nvSpPr>
          <p:spPr bwMode="auto">
            <a:xfrm>
              <a:off x="1280"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70" name="Line 246" hidden="1"/>
            <p:cNvSpPr>
              <a:spLocks noChangeShapeType="1"/>
            </p:cNvSpPr>
            <p:nvPr/>
          </p:nvSpPr>
          <p:spPr bwMode="auto">
            <a:xfrm>
              <a:off x="1391"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71" name="Line 247" hidden="1"/>
            <p:cNvSpPr>
              <a:spLocks noChangeShapeType="1"/>
            </p:cNvSpPr>
            <p:nvPr/>
          </p:nvSpPr>
          <p:spPr bwMode="auto">
            <a:xfrm>
              <a:off x="2382"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72" name="Line 248" hidden="1"/>
            <p:cNvSpPr>
              <a:spLocks noChangeShapeType="1"/>
            </p:cNvSpPr>
            <p:nvPr/>
          </p:nvSpPr>
          <p:spPr bwMode="auto">
            <a:xfrm>
              <a:off x="2498"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nvGrpSpPr>
            <p:cNvPr id="1046" name="Group 249" hidden="1"/>
            <p:cNvGrpSpPr>
              <a:grpSpLocks/>
            </p:cNvGrpSpPr>
            <p:nvPr/>
          </p:nvGrpSpPr>
          <p:grpSpPr bwMode="auto">
            <a:xfrm>
              <a:off x="3485" y="390"/>
              <a:ext cx="112" cy="5354"/>
              <a:chOff x="3485" y="390"/>
              <a:chExt cx="112" cy="5354"/>
            </a:xfrm>
          </p:grpSpPr>
          <p:sp>
            <p:nvSpPr>
              <p:cNvPr id="1274" name="Line 250" hidden="1"/>
              <p:cNvSpPr>
                <a:spLocks noChangeShapeType="1"/>
              </p:cNvSpPr>
              <p:nvPr/>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75" name="Line 251" hidden="1"/>
              <p:cNvSpPr>
                <a:spLocks noChangeShapeType="1"/>
              </p:cNvSpPr>
              <p:nvPr/>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sp>
          <p:nvSpPr>
            <p:cNvPr id="1276" name="Line 252" hidden="1"/>
            <p:cNvSpPr>
              <a:spLocks noChangeShapeType="1"/>
            </p:cNvSpPr>
            <p:nvPr/>
          </p:nvSpPr>
          <p:spPr bwMode="auto">
            <a:xfrm>
              <a:off x="4095"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nvGrpSpPr>
            <p:cNvPr id="1048" name="Group 253" hidden="1"/>
            <p:cNvGrpSpPr>
              <a:grpSpLocks/>
            </p:cNvGrpSpPr>
            <p:nvPr/>
          </p:nvGrpSpPr>
          <p:grpSpPr bwMode="auto">
            <a:xfrm>
              <a:off x="4592" y="390"/>
              <a:ext cx="114" cy="5354"/>
              <a:chOff x="4592" y="390"/>
              <a:chExt cx="114" cy="5354"/>
            </a:xfrm>
          </p:grpSpPr>
          <p:sp>
            <p:nvSpPr>
              <p:cNvPr id="1278" name="Line 254" hidden="1"/>
              <p:cNvSpPr>
                <a:spLocks noChangeShapeType="1"/>
              </p:cNvSpPr>
              <p:nvPr/>
            </p:nvSpPr>
            <p:spPr bwMode="auto">
              <a:xfrm>
                <a:off x="4592"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79" name="Line 255" hidden="1"/>
              <p:cNvSpPr>
                <a:spLocks noChangeShapeType="1"/>
              </p:cNvSpPr>
              <p:nvPr/>
            </p:nvSpPr>
            <p:spPr bwMode="auto">
              <a:xfrm>
                <a:off x="4706"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sp>
          <p:nvSpPr>
            <p:cNvPr id="1280" name="Line 256" hidden="1"/>
            <p:cNvSpPr>
              <a:spLocks noChangeShapeType="1"/>
            </p:cNvSpPr>
            <p:nvPr/>
          </p:nvSpPr>
          <p:spPr bwMode="auto">
            <a:xfrm>
              <a:off x="5696"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81" name="Line 257" hidden="1"/>
            <p:cNvSpPr>
              <a:spLocks noChangeShapeType="1"/>
            </p:cNvSpPr>
            <p:nvPr/>
          </p:nvSpPr>
          <p:spPr bwMode="auto">
            <a:xfrm>
              <a:off x="5810"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82" name="Line 258" hidden="1"/>
            <p:cNvSpPr>
              <a:spLocks noChangeShapeType="1"/>
            </p:cNvSpPr>
            <p:nvPr/>
          </p:nvSpPr>
          <p:spPr bwMode="auto">
            <a:xfrm>
              <a:off x="6799" y="390"/>
              <a:ext cx="1"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83" name="Line 259" hidden="1"/>
            <p:cNvSpPr>
              <a:spLocks noChangeShapeType="1"/>
            </p:cNvSpPr>
            <p:nvPr/>
          </p:nvSpPr>
          <p:spPr bwMode="auto">
            <a:xfrm>
              <a:off x="6915"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nvGrpSpPr>
            <p:cNvPr id="1053" name="Group 260" hidden="1"/>
            <p:cNvGrpSpPr>
              <a:grpSpLocks/>
            </p:cNvGrpSpPr>
            <p:nvPr/>
          </p:nvGrpSpPr>
          <p:grpSpPr bwMode="auto">
            <a:xfrm>
              <a:off x="4038" y="390"/>
              <a:ext cx="112" cy="5354"/>
              <a:chOff x="3485" y="390"/>
              <a:chExt cx="112" cy="5354"/>
            </a:xfrm>
          </p:grpSpPr>
          <p:sp>
            <p:nvSpPr>
              <p:cNvPr id="1285" name="Line 261" hidden="1"/>
              <p:cNvSpPr>
                <a:spLocks noChangeShapeType="1"/>
              </p:cNvSpPr>
              <p:nvPr/>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sp>
            <p:nvSpPr>
              <p:cNvPr id="1286" name="Line 262" hidden="1"/>
              <p:cNvSpPr>
                <a:spLocks noChangeShapeType="1"/>
              </p:cNvSpPr>
              <p:nvPr/>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pPr>
                  <a:defRPr/>
                </a:pPr>
                <a:endParaRPr lang="en-US" sz="1900"/>
              </a:p>
            </p:txBody>
          </p:sp>
        </p:grpSp>
      </p:grpSp>
      <p:sp>
        <p:nvSpPr>
          <p:cNvPr id="1317" name="shpContentSlideFooter"/>
          <p:cNvSpPr>
            <a:spLocks noGrp="1" noChangeArrowheads="1"/>
          </p:cNvSpPr>
          <p:nvPr>
            <p:ph type="ftr" sz="quarter" idx="3"/>
          </p:nvPr>
        </p:nvSpPr>
        <p:spPr bwMode="auto">
          <a:xfrm>
            <a:off x="228600" y="6200777"/>
            <a:ext cx="2808288" cy="657225"/>
          </a:xfrm>
          <a:prstGeom prst="rect">
            <a:avLst/>
          </a:prstGeom>
          <a:noFill/>
          <a:ln w="9525">
            <a:noFill/>
            <a:miter lim="800000"/>
            <a:headEnd/>
            <a:tailEnd/>
          </a:ln>
          <a:effectLst/>
        </p:spPr>
        <p:txBody>
          <a:bodyPr vert="horz" wrap="square" lIns="0" tIns="0" rIns="0" bIns="198000" numCol="1" anchor="b" anchorCtr="0" compatLnSpc="1">
            <a:prstTxWarp prst="textNoShape">
              <a:avLst/>
            </a:prstTxWarp>
          </a:bodyPr>
          <a:lstStyle>
            <a:lvl1pPr eaLnBrk="0" hangingPunct="0">
              <a:lnSpc>
                <a:spcPct val="85000"/>
              </a:lnSpc>
              <a:spcBef>
                <a:spcPct val="0"/>
              </a:spcBef>
              <a:buClrTx/>
              <a:buSzTx/>
              <a:buFontTx/>
              <a:buNone/>
              <a:defRPr sz="600" smtClean="0">
                <a:solidFill>
                  <a:srgbClr val="666666"/>
                </a:solidFill>
              </a:defRPr>
            </a:lvl1pPr>
          </a:lstStyle>
          <a:p>
            <a:pPr>
              <a:defRPr/>
            </a:pPr>
            <a:endParaRPr lang="sv-SE"/>
          </a:p>
          <a:p>
            <a:pPr>
              <a:defRPr/>
            </a:pPr>
            <a:r>
              <a:rPr lang="sv-SE"/>
              <a:t>SSRK Sverige</a:t>
            </a:r>
          </a:p>
          <a:p>
            <a:pPr>
              <a:defRPr/>
            </a:pPr>
            <a:fld id="{0A63384E-E478-43A2-B549-57E220B67D9B}" type="datetime4">
              <a:rPr lang="sv-SE" smtClean="0"/>
              <a:pPr>
                <a:defRPr/>
              </a:pPr>
              <a:t>23 april 2025</a:t>
            </a:fld>
            <a:r>
              <a:rPr lang="sv-SE"/>
              <a:t> | Slide </a:t>
            </a:r>
            <a:fld id="{CA0ACF11-9DCD-460B-A417-BD2F02853D0D}" type="slidenum">
              <a:rPr lang="sv-SE" smtClean="0"/>
              <a:pPr>
                <a:defRPr/>
              </a:pPr>
              <a:t>‹#›</a:t>
            </a:fld>
            <a:endParaRPr lang="sv-SE"/>
          </a:p>
          <a:p>
            <a:pPr>
              <a:defRPr/>
            </a:pPr>
            <a:r>
              <a:rPr lang="sv-SE"/>
              <a:t> </a:t>
            </a:r>
            <a:endParaRPr lang="sv-SE" dirty="0"/>
          </a:p>
        </p:txBody>
      </p:sp>
      <p:sp>
        <p:nvSpPr>
          <p:cNvPr id="1321" name="TTT.PPFooter"/>
          <p:cNvSpPr>
            <a:spLocks noChangeArrowheads="1"/>
          </p:cNvSpPr>
          <p:nvPr/>
        </p:nvSpPr>
        <p:spPr bwMode="auto">
          <a:xfrm>
            <a:off x="234950" y="6213477"/>
            <a:ext cx="2808288" cy="657225"/>
          </a:xfrm>
          <a:prstGeom prst="rect">
            <a:avLst/>
          </a:prstGeom>
          <a:noFill/>
          <a:ln w="9525">
            <a:noFill/>
            <a:miter lim="800000"/>
            <a:headEnd/>
            <a:tailEnd/>
          </a:ln>
          <a:effectLst/>
        </p:spPr>
        <p:txBody>
          <a:bodyPr lIns="0" tIns="0" rIns="0" bIns="198000" anchor="b"/>
          <a:lstStyle/>
          <a:p>
            <a:pPr eaLnBrk="0" hangingPunct="0">
              <a:lnSpc>
                <a:spcPct val="85000"/>
              </a:lnSpc>
              <a:spcBef>
                <a:spcPct val="0"/>
              </a:spcBef>
              <a:buClrTx/>
              <a:buSzTx/>
              <a:buFontTx/>
              <a:buNone/>
              <a:defRPr/>
            </a:pPr>
            <a:r>
              <a:rPr lang="sv-SE" sz="600">
                <a:solidFill>
                  <a:srgbClr val="666666"/>
                </a:solidFill>
              </a:rPr>
              <a:t>    </a:t>
            </a:r>
            <a:endParaRPr lang="sv-SE" sz="600" dirty="0">
              <a:solidFill>
                <a:srgbClr val="666666"/>
              </a:solidFill>
            </a:endParaRPr>
          </a:p>
        </p:txBody>
      </p:sp>
      <p:pic>
        <p:nvPicPr>
          <p:cNvPr id="1061" name="Picture 37" descr="http://ssrk.se/images/stories/LOGOTYPER/ssrk_farg.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89521" y="6253181"/>
            <a:ext cx="1221971" cy="563045"/>
          </a:xfrm>
          <a:prstGeom prst="rect">
            <a:avLst/>
          </a:prstGeom>
          <a:noFill/>
          <a:extLst>
            <a:ext uri="{909E8E84-426E-40DD-AFC4-6F175D3DCCD1}">
              <a14:hiddenFill xmlns:a14="http://schemas.microsoft.com/office/drawing/2010/main">
                <a:solidFill>
                  <a:srgbClr val="FFFFFF"/>
                </a:solidFill>
              </a14:hiddenFill>
            </a:ext>
          </a:extLst>
        </p:spPr>
      </p:pic>
      <p:sp>
        <p:nvSpPr>
          <p:cNvPr id="2" name="xxLanguageTextBox">
            <a:extLst>
              <a:ext uri="{FF2B5EF4-FFF2-40B4-BE49-F238E27FC236}">
                <a16:creationId xmlns:a16="http://schemas.microsoft.com/office/drawing/2014/main" id="{864984F8-ED1E-4E1D-7391-194C68C6983F}"/>
              </a:ext>
            </a:extLst>
          </p:cNvPr>
          <p:cNvSpPr/>
          <p:nvPr userDrawn="1">
            <p:custDataLst>
              <p:tags r:id="rId13"/>
            </p:custDataLst>
          </p:nvPr>
        </p:nvSpPr>
        <p:spPr bwMode="auto">
          <a:xfrm>
            <a:off x="0" y="0"/>
            <a:ext cx="12700" cy="12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sv-SE" sz="1900" b="0" i="0" u="none" strike="noStrike" cap="none" normalizeH="0" baseline="0">
              <a:ln>
                <a:noFill/>
              </a:ln>
              <a:solidFill>
                <a:schemeClr val="tx2"/>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dt="0"/>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182563" indent="-182563" algn="l" rtl="0" eaLnBrk="1" fontAlgn="base" hangingPunct="1">
        <a:spcBef>
          <a:spcPct val="50000"/>
        </a:spcBef>
        <a:spcAft>
          <a:spcPct val="0"/>
        </a:spcAft>
        <a:buClr>
          <a:schemeClr val="tx2"/>
        </a:buClr>
        <a:buSzPct val="70000"/>
        <a:buFont typeface="Wingdings" pitchFamily="2" charset="2"/>
        <a:buChar char="§"/>
        <a:defRPr>
          <a:solidFill>
            <a:schemeClr val="tx1"/>
          </a:solidFill>
          <a:latin typeface="+mn-lt"/>
          <a:ea typeface="+mn-ea"/>
          <a:cs typeface="+mn-cs"/>
        </a:defRPr>
      </a:lvl1pPr>
      <a:lvl2pPr marL="539750" indent="-177800" algn="l" rtl="0" eaLnBrk="1" fontAlgn="base" hangingPunct="1">
        <a:spcBef>
          <a:spcPct val="50000"/>
        </a:spcBef>
        <a:spcAft>
          <a:spcPct val="0"/>
        </a:spcAft>
        <a:buClr>
          <a:schemeClr val="tx2"/>
        </a:buClr>
        <a:buSzPct val="70000"/>
        <a:buFont typeface="Wingdings" pitchFamily="2" charset="2"/>
        <a:buChar char="§"/>
        <a:defRPr>
          <a:solidFill>
            <a:schemeClr val="tx1"/>
          </a:solidFill>
          <a:latin typeface="+mn-lt"/>
        </a:defRPr>
      </a:lvl2pPr>
      <a:lvl3pPr marL="896938" indent="-177800" algn="l" rtl="0" eaLnBrk="1" fontAlgn="base" hangingPunct="1">
        <a:spcBef>
          <a:spcPct val="50000"/>
        </a:spcBef>
        <a:spcAft>
          <a:spcPct val="0"/>
        </a:spcAft>
        <a:buClr>
          <a:schemeClr val="tx2"/>
        </a:buClr>
        <a:buSzPct val="70000"/>
        <a:buFont typeface="Wingdings" pitchFamily="2" charset="2"/>
        <a:buChar char="§"/>
        <a:defRPr sz="1600">
          <a:solidFill>
            <a:schemeClr val="tx1"/>
          </a:solidFill>
          <a:latin typeface="+mn-lt"/>
        </a:defRPr>
      </a:lvl3pPr>
      <a:lvl4pPr marL="1254125" indent="-174625" algn="l" rtl="0" eaLnBrk="1" fontAlgn="base" hangingPunct="1">
        <a:spcBef>
          <a:spcPct val="50000"/>
        </a:spcBef>
        <a:spcAft>
          <a:spcPct val="0"/>
        </a:spcAft>
        <a:buClr>
          <a:schemeClr val="tx2"/>
        </a:buClr>
        <a:buSzPct val="70000"/>
        <a:buFont typeface="Wingdings" pitchFamily="2" charset="2"/>
        <a:buChar char="§"/>
        <a:defRPr sz="1400">
          <a:solidFill>
            <a:schemeClr val="tx1"/>
          </a:solidFill>
          <a:latin typeface="+mn-lt"/>
        </a:defRPr>
      </a:lvl4pPr>
      <a:lvl5pPr marL="1611313" indent="-174625" algn="l" rtl="0" eaLnBrk="1" fontAlgn="base" hangingPunct="1">
        <a:spcBef>
          <a:spcPct val="50000"/>
        </a:spcBef>
        <a:spcAft>
          <a:spcPct val="0"/>
        </a:spcAft>
        <a:buClr>
          <a:schemeClr val="tx2"/>
        </a:buClr>
        <a:buSzPct val="70000"/>
        <a:buFont typeface="Wingdings" pitchFamily="2" charset="2"/>
        <a:buChar char="§"/>
        <a:defRPr sz="1400">
          <a:solidFill>
            <a:schemeClr val="tx1"/>
          </a:solidFill>
          <a:latin typeface="+mn-lt"/>
        </a:defRPr>
      </a:lvl5pPr>
      <a:lvl6pPr marL="2068513" indent="-174625" algn="l" rtl="0" eaLnBrk="1" fontAlgn="base" hangingPunct="1">
        <a:spcBef>
          <a:spcPct val="50000"/>
        </a:spcBef>
        <a:spcAft>
          <a:spcPct val="0"/>
        </a:spcAft>
        <a:buClr>
          <a:schemeClr val="tx2"/>
        </a:buClr>
        <a:buSzPct val="70000"/>
        <a:buFont typeface="Wingdings" pitchFamily="2" charset="2"/>
        <a:buChar char="§"/>
        <a:defRPr sz="1400">
          <a:solidFill>
            <a:schemeClr val="tx1"/>
          </a:solidFill>
          <a:latin typeface="+mn-lt"/>
        </a:defRPr>
      </a:lvl6pPr>
      <a:lvl7pPr marL="2525713" indent="-174625" algn="l" rtl="0" eaLnBrk="1" fontAlgn="base" hangingPunct="1">
        <a:spcBef>
          <a:spcPct val="50000"/>
        </a:spcBef>
        <a:spcAft>
          <a:spcPct val="0"/>
        </a:spcAft>
        <a:buClr>
          <a:schemeClr val="tx2"/>
        </a:buClr>
        <a:buSzPct val="70000"/>
        <a:buFont typeface="Wingdings" pitchFamily="2" charset="2"/>
        <a:buChar char="§"/>
        <a:defRPr sz="1400">
          <a:solidFill>
            <a:schemeClr val="tx1"/>
          </a:solidFill>
          <a:latin typeface="+mn-lt"/>
        </a:defRPr>
      </a:lvl7pPr>
      <a:lvl8pPr marL="2982913" indent="-174625" algn="l" rtl="0" eaLnBrk="1" fontAlgn="base" hangingPunct="1">
        <a:spcBef>
          <a:spcPct val="50000"/>
        </a:spcBef>
        <a:spcAft>
          <a:spcPct val="0"/>
        </a:spcAft>
        <a:buClr>
          <a:schemeClr val="tx2"/>
        </a:buClr>
        <a:buSzPct val="70000"/>
        <a:buFont typeface="Wingdings" pitchFamily="2" charset="2"/>
        <a:buChar char="§"/>
        <a:defRPr sz="1400">
          <a:solidFill>
            <a:schemeClr val="tx1"/>
          </a:solidFill>
          <a:latin typeface="+mn-lt"/>
        </a:defRPr>
      </a:lvl8pPr>
      <a:lvl9pPr marL="3440113" indent="-174625" algn="l" rtl="0" eaLnBrk="1" fontAlgn="base" hangingPunct="1">
        <a:spcBef>
          <a:spcPct val="50000"/>
        </a:spcBef>
        <a:spcAft>
          <a:spcPct val="0"/>
        </a:spcAft>
        <a:buClr>
          <a:schemeClr val="tx2"/>
        </a:buClr>
        <a:buSzPct val="7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8FBFEA9-F1F7-382D-1054-ADA1A486536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10C5DCC-E573-17B1-9BBB-4638704DF1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8647F9-3059-AC88-4B9F-25F16F262C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D490DD-2F5B-4532-BF0D-60967BF6A5E4}" type="datetimeFigureOut">
              <a:rPr lang="sv-SE" smtClean="0"/>
              <a:t>2025-04-23</a:t>
            </a:fld>
            <a:endParaRPr lang="sv-SE"/>
          </a:p>
        </p:txBody>
      </p:sp>
      <p:sp>
        <p:nvSpPr>
          <p:cNvPr id="5" name="Platshållare för sidfot 4">
            <a:extLst>
              <a:ext uri="{FF2B5EF4-FFF2-40B4-BE49-F238E27FC236}">
                <a16:creationId xmlns:a16="http://schemas.microsoft.com/office/drawing/2014/main" id="{FFF1428A-3691-1EA5-BAD2-4E659CFE12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EF22B2E-EBF3-F08C-AD85-0F63CA2A70D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680F35-09D0-4448-92FB-A3B9192A1F77}" type="slidenum">
              <a:rPr lang="sv-SE" smtClean="0"/>
              <a:t>‹#›</a:t>
            </a:fld>
            <a:endParaRPr lang="sv-SE"/>
          </a:p>
        </p:txBody>
      </p:sp>
    </p:spTree>
    <p:extLst>
      <p:ext uri="{BB962C8B-B14F-4D97-AF65-F5344CB8AC3E}">
        <p14:creationId xmlns:p14="http://schemas.microsoft.com/office/powerpoint/2010/main" val="22852017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TT.DocumentTitle"/>
          <p:cNvSpPr>
            <a:spLocks noGrp="1" noChangeArrowheads="1"/>
          </p:cNvSpPr>
          <p:nvPr>
            <p:ph type="ctrTitle"/>
          </p:nvPr>
        </p:nvSpPr>
        <p:spPr>
          <a:xfrm>
            <a:off x="215902" y="4573859"/>
            <a:ext cx="8689975" cy="1626916"/>
          </a:xfrm>
        </p:spPr>
        <p:txBody>
          <a:bodyPr/>
          <a:lstStyle/>
          <a:p>
            <a:r>
              <a:rPr lang="sv-SE" dirty="0">
                <a:solidFill>
                  <a:schemeClr val="hlink"/>
                </a:solidFill>
                <a:cs typeface="Arial"/>
              </a:rPr>
              <a:t>SSRK - VÅRT MEDLEMSKAP</a:t>
            </a:r>
          </a:p>
        </p:txBody>
      </p:sp>
      <p:sp>
        <p:nvSpPr>
          <p:cNvPr id="3075" name="Rectangle 28"/>
          <p:cNvSpPr>
            <a:spLocks noChangeArrowheads="1"/>
          </p:cNvSpPr>
          <p:nvPr/>
        </p:nvSpPr>
        <p:spPr bwMode="auto">
          <a:xfrm>
            <a:off x="212727" y="4189413"/>
            <a:ext cx="87042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lstStyle/>
          <a:p>
            <a:pPr>
              <a:lnSpc>
                <a:spcPct val="90000"/>
              </a:lnSpc>
              <a:spcBef>
                <a:spcPct val="0"/>
              </a:spcBef>
              <a:buClrTx/>
              <a:buSzTx/>
              <a:buFontTx/>
              <a:buNone/>
            </a:pPr>
            <a:endParaRPr lang="sv-SE" sz="4000" dirty="0">
              <a:solidFill>
                <a:schemeClr val="hlink"/>
              </a:solidFill>
            </a:endParaRPr>
          </a:p>
        </p:txBody>
      </p:sp>
      <p:sp>
        <p:nvSpPr>
          <p:cNvPr id="3077" name="TTT.PPCreate"/>
          <p:cNvSpPr>
            <a:spLocks noGrp="1" noChangeArrowheads="1"/>
          </p:cNvSpPr>
          <p:nvPr>
            <p:ph type="subTitle" idx="1"/>
          </p:nvPr>
        </p:nvSpPr>
        <p:spPr>
          <a:xfrm>
            <a:off x="212725" y="4357959"/>
            <a:ext cx="8712200" cy="215900"/>
          </a:xfrm>
        </p:spPr>
        <p:txBody>
          <a:bodyPr/>
          <a:lstStyle/>
          <a:p>
            <a:r>
              <a:rPr lang="sv-SE">
                <a:solidFill>
                  <a:srgbClr val="FFFFFF"/>
                </a:solidFill>
              </a:rPr>
              <a:t>April 2025</a:t>
            </a:r>
            <a:endParaRPr lang="sv-SE" dirty="0">
              <a:solidFill>
                <a:srgbClr val="FFFFFF"/>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2DEFF-4FC4-6267-83AA-51E17041807D}"/>
              </a:ext>
            </a:extLst>
          </p:cNvPr>
          <p:cNvSpPr>
            <a:spLocks noGrp="1"/>
          </p:cNvSpPr>
          <p:nvPr>
            <p:ph type="title"/>
          </p:nvPr>
        </p:nvSpPr>
        <p:spPr/>
        <p:txBody>
          <a:bodyPr/>
          <a:lstStyle/>
          <a:p>
            <a:pPr algn="ctr"/>
            <a:r>
              <a:rPr lang="sv-SE" sz="3200" dirty="0"/>
              <a:t>Alla lika – alla olika</a:t>
            </a:r>
          </a:p>
        </p:txBody>
      </p:sp>
      <p:sp>
        <p:nvSpPr>
          <p:cNvPr id="3" name="Platshållare för innehåll 2">
            <a:extLst>
              <a:ext uri="{FF2B5EF4-FFF2-40B4-BE49-F238E27FC236}">
                <a16:creationId xmlns:a16="http://schemas.microsoft.com/office/drawing/2014/main" id="{90D9DB9E-E703-CA1E-4E46-4BD8E1CD0568}"/>
              </a:ext>
            </a:extLst>
          </p:cNvPr>
          <p:cNvSpPr>
            <a:spLocks noGrp="1"/>
          </p:cNvSpPr>
          <p:nvPr>
            <p:ph idx="1"/>
          </p:nvPr>
        </p:nvSpPr>
        <p:spPr>
          <a:xfrm>
            <a:off x="338541" y="812540"/>
            <a:ext cx="8466917" cy="2205399"/>
          </a:xfrm>
          <a:solidFill>
            <a:schemeClr val="accent6">
              <a:lumMod val="20000"/>
              <a:lumOff val="80000"/>
            </a:schemeClr>
          </a:solidFill>
        </p:spPr>
        <p:txBody>
          <a:bodyPr>
            <a:normAutofit/>
          </a:bodyPr>
          <a:lstStyle/>
          <a:p>
            <a:pPr marL="0" indent="0" algn="ctr">
              <a:buNone/>
            </a:pPr>
            <a:r>
              <a:rPr lang="sv-SE" sz="1300" b="1" dirty="0">
                <a:solidFill>
                  <a:srgbClr val="000000"/>
                </a:solidFill>
                <a:latin typeface="+mj-lt"/>
                <a:ea typeface="Calibri" panose="020F0502020204030204" pitchFamily="34" charset="0"/>
                <a:cs typeface="Calibri" panose="020F0502020204030204" pitchFamily="34" charset="0"/>
              </a:rPr>
              <a:t>Dilemma</a:t>
            </a:r>
          </a:p>
          <a:p>
            <a:pPr marL="0" indent="0" algn="ctr">
              <a:buNone/>
            </a:pPr>
            <a:r>
              <a:rPr lang="sv-SE" sz="1300" dirty="0">
                <a:solidFill>
                  <a:srgbClr val="000000"/>
                </a:solidFill>
                <a:latin typeface="+mj-lt"/>
                <a:ea typeface="Calibri" panose="020F0502020204030204" pitchFamily="34" charset="0"/>
                <a:cs typeface="Calibri" panose="020F0502020204030204" pitchFamily="34" charset="0"/>
              </a:rPr>
              <a:t>Ni blir kontaktade av Mima som är 15 år. Mima vill bli en mer aktiv medlem och skriver att hon gärna vill bli instruktör i framtiden. Hon har lång erfarenhet som ledare i föreningslivet då hon sedan tidigare varit väldigt aktiv i kommunens fotbollsförening men inom hundklubbar är hon ny.</a:t>
            </a:r>
          </a:p>
          <a:p>
            <a:pPr marL="0" indent="0" algn="ctr">
              <a:buNone/>
            </a:pPr>
            <a:br>
              <a:rPr lang="sv-SE" sz="1300" dirty="0">
                <a:solidFill>
                  <a:srgbClr val="000000"/>
                </a:solidFill>
                <a:latin typeface="+mj-lt"/>
                <a:ea typeface="Calibri" panose="020F0502020204030204" pitchFamily="34" charset="0"/>
                <a:cs typeface="Calibri" panose="020F0502020204030204" pitchFamily="34" charset="0"/>
              </a:rPr>
            </a:br>
            <a:r>
              <a:rPr lang="sv-SE" sz="1300" b="1" dirty="0">
                <a:solidFill>
                  <a:srgbClr val="000000"/>
                </a:solidFill>
                <a:latin typeface="+mj-lt"/>
                <a:ea typeface="Calibri" panose="020F0502020204030204" pitchFamily="34" charset="0"/>
                <a:cs typeface="Calibri" panose="020F0502020204030204" pitchFamily="34" charset="0"/>
              </a:rPr>
              <a:t>Diskutera:</a:t>
            </a:r>
          </a:p>
          <a:p>
            <a:pPr marL="0" indent="0" algn="ctr">
              <a:buNone/>
            </a:pPr>
            <a:r>
              <a:rPr lang="sv-SE" sz="1300" dirty="0">
                <a:solidFill>
                  <a:srgbClr val="000000"/>
                </a:solidFill>
                <a:latin typeface="+mj-lt"/>
                <a:ea typeface="Calibri" panose="020F0502020204030204" pitchFamily="34" charset="0"/>
                <a:cs typeface="Calibri" panose="020F0502020204030204" pitchFamily="34" charset="0"/>
              </a:rPr>
              <a:t>Hur tar ni hand om Mimas önskemål för att se till att hon inte tappar sitt intresse och fullföljer sin dröm och blir en resurs för klubben?</a:t>
            </a:r>
          </a:p>
          <a:p>
            <a:pPr marL="0" indent="0">
              <a:buNone/>
            </a:pPr>
            <a:endParaRPr lang="sv-SE" dirty="0"/>
          </a:p>
        </p:txBody>
      </p:sp>
      <p:pic>
        <p:nvPicPr>
          <p:cNvPr id="4" name="Bildobjekt 3" descr="En bild som visar text, skärmbild, Teckensnitt, nummer&#10;&#10;Automatiskt genererad beskrivning">
            <a:extLst>
              <a:ext uri="{FF2B5EF4-FFF2-40B4-BE49-F238E27FC236}">
                <a16:creationId xmlns:a16="http://schemas.microsoft.com/office/drawing/2014/main" id="{3F33E90C-5E6D-15F1-90F1-FD27A1DB0F33}"/>
              </a:ext>
            </a:extLst>
          </p:cNvPr>
          <p:cNvPicPr>
            <a:picLocks noChangeAspect="1"/>
          </p:cNvPicPr>
          <p:nvPr/>
        </p:nvPicPr>
        <p:blipFill>
          <a:blip r:embed="rId3"/>
          <a:stretch>
            <a:fillRect/>
          </a:stretch>
        </p:blipFill>
        <p:spPr>
          <a:xfrm>
            <a:off x="1442907" y="3105455"/>
            <a:ext cx="5670957" cy="3719752"/>
          </a:xfrm>
          <a:prstGeom prst="rect">
            <a:avLst/>
          </a:prstGeom>
        </p:spPr>
      </p:pic>
    </p:spTree>
    <p:extLst>
      <p:ext uri="{BB962C8B-B14F-4D97-AF65-F5344CB8AC3E}">
        <p14:creationId xmlns:p14="http://schemas.microsoft.com/office/powerpoint/2010/main" val="195972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CF9162-090E-D9EC-B62C-DADE91D34BA9}"/>
              </a:ext>
            </a:extLst>
          </p:cNvPr>
          <p:cNvSpPr>
            <a:spLocks noGrp="1"/>
          </p:cNvSpPr>
          <p:nvPr>
            <p:ph type="title"/>
          </p:nvPr>
        </p:nvSpPr>
        <p:spPr/>
        <p:txBody>
          <a:bodyPr/>
          <a:lstStyle/>
          <a:p>
            <a:r>
              <a:rPr lang="sv-SE" sz="3200" dirty="0"/>
              <a:t>Samarbete –  demokrati</a:t>
            </a:r>
          </a:p>
        </p:txBody>
      </p:sp>
      <p:sp>
        <p:nvSpPr>
          <p:cNvPr id="3" name="Platshållare för innehåll 2">
            <a:extLst>
              <a:ext uri="{FF2B5EF4-FFF2-40B4-BE49-F238E27FC236}">
                <a16:creationId xmlns:a16="http://schemas.microsoft.com/office/drawing/2014/main" id="{C3DA8108-BDB8-3429-70F8-1E0449DBFF55}"/>
              </a:ext>
            </a:extLst>
          </p:cNvPr>
          <p:cNvSpPr>
            <a:spLocks noGrp="1"/>
          </p:cNvSpPr>
          <p:nvPr>
            <p:ph idx="1"/>
          </p:nvPr>
        </p:nvSpPr>
        <p:spPr>
          <a:xfrm>
            <a:off x="128181" y="903109"/>
            <a:ext cx="4177665" cy="2403858"/>
          </a:xfrm>
          <a:solidFill>
            <a:schemeClr val="accent6">
              <a:lumMod val="20000"/>
              <a:lumOff val="80000"/>
            </a:schemeClr>
          </a:solidFill>
        </p:spPr>
        <p:txBody>
          <a:bodyPr>
            <a:normAutofit fontScale="92500"/>
          </a:bodyPr>
          <a:lstStyle/>
          <a:p>
            <a:pPr marL="0" indent="0">
              <a:buNone/>
            </a:pPr>
            <a:endParaRPr lang="sv-SE" sz="13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sv-SE" sz="1350" b="1" dirty="0">
                <a:solidFill>
                  <a:srgbClr val="000000"/>
                </a:solidFill>
                <a:latin typeface="+mj-lt"/>
                <a:ea typeface="Calibri" panose="020F0502020204030204" pitchFamily="34" charset="0"/>
                <a:cs typeface="Calibri" panose="020F0502020204030204" pitchFamily="34" charset="0"/>
              </a:rPr>
              <a:t>Dilemma 1</a:t>
            </a:r>
          </a:p>
          <a:p>
            <a:pPr marL="0" indent="0" algn="ctr">
              <a:buNone/>
            </a:pPr>
            <a:r>
              <a:rPr lang="sv-SE" sz="1350" dirty="0">
                <a:solidFill>
                  <a:srgbClr val="000000"/>
                </a:solidFill>
                <a:latin typeface="+mj-lt"/>
                <a:ea typeface="Calibri" panose="020F0502020204030204" pitchFamily="34" charset="0"/>
                <a:cs typeface="Calibri" panose="020F0502020204030204" pitchFamily="34" charset="0"/>
              </a:rPr>
              <a:t>Greta brukar träffa sina hundvänner med jämna mellanrum på tävlingar. Varje gång framförs kritik mot den sittande styrelsen om att de inte riktigt sköter sitt uppdrag. Tillsammans blir det en jargong där Greta och hennes hundvänner ofta klagar på styrelsen och framför allt på två styrelsemedlemmar. </a:t>
            </a:r>
          </a:p>
          <a:p>
            <a:pPr marL="0" indent="0" algn="ctr">
              <a:buNone/>
            </a:pPr>
            <a:r>
              <a:rPr lang="sv-SE" sz="1350" b="1" dirty="0">
                <a:solidFill>
                  <a:srgbClr val="000000"/>
                </a:solidFill>
                <a:latin typeface="+mj-lt"/>
                <a:ea typeface="Calibri" panose="020F0502020204030204" pitchFamily="34" charset="0"/>
                <a:cs typeface="Calibri" panose="020F0502020204030204" pitchFamily="34" charset="0"/>
              </a:rPr>
              <a:t>Diskutera:</a:t>
            </a:r>
          </a:p>
          <a:p>
            <a:pPr marL="0" indent="0" algn="ctr">
              <a:buNone/>
            </a:pPr>
            <a:r>
              <a:rPr lang="sv-SE" sz="1350" dirty="0">
                <a:solidFill>
                  <a:srgbClr val="000000"/>
                </a:solidFill>
                <a:latin typeface="+mj-lt"/>
                <a:ea typeface="Calibri" panose="020F0502020204030204" pitchFamily="34" charset="0"/>
                <a:cs typeface="Calibri" panose="020F0502020204030204" pitchFamily="34" charset="0"/>
              </a:rPr>
              <a:t>Vad kan Greta och hennes hundvänner göra för att stötta och hjälpa styrelsen istället för att klaga på sin styrelse?</a:t>
            </a:r>
          </a:p>
          <a:p>
            <a:pPr marL="0" indent="0">
              <a:buNone/>
            </a:pPr>
            <a:endParaRPr lang="sv-SE" sz="13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sv-SE" dirty="0"/>
          </a:p>
        </p:txBody>
      </p:sp>
      <p:sp>
        <p:nvSpPr>
          <p:cNvPr id="4" name="Platshållare för innehåll 2">
            <a:extLst>
              <a:ext uri="{FF2B5EF4-FFF2-40B4-BE49-F238E27FC236}">
                <a16:creationId xmlns:a16="http://schemas.microsoft.com/office/drawing/2014/main" id="{8FABED8E-287F-D6DC-9062-1F968F0FB76E}"/>
              </a:ext>
            </a:extLst>
          </p:cNvPr>
          <p:cNvSpPr txBox="1">
            <a:spLocks/>
          </p:cNvSpPr>
          <p:nvPr/>
        </p:nvSpPr>
        <p:spPr>
          <a:xfrm>
            <a:off x="4572000" y="903109"/>
            <a:ext cx="4424012" cy="240385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b="1" dirty="0">
                <a:solidFill>
                  <a:srgbClr val="000000"/>
                </a:solidFill>
                <a:ea typeface="Calibri" panose="020F0502020204030204" pitchFamily="34" charset="0"/>
                <a:cs typeface="Calibri" panose="020F0502020204030204" pitchFamily="34" charset="0"/>
              </a:rPr>
              <a:t>Dilemma 2 </a:t>
            </a:r>
          </a:p>
          <a:p>
            <a:pPr marL="0" indent="0" algn="ctr">
              <a:buNone/>
            </a:pPr>
            <a:r>
              <a:rPr lang="sv-SE" sz="1200" dirty="0">
                <a:solidFill>
                  <a:srgbClr val="000000"/>
                </a:solidFill>
                <a:ea typeface="Calibri" panose="020F0502020204030204" pitchFamily="34" charset="0"/>
                <a:cs typeface="Calibri" panose="020F0502020204030204" pitchFamily="34" charset="0"/>
              </a:rPr>
              <a:t>Love har varit engagerad i klubben under många år. Varje år är det samma problem med att hitta kandidater till styrelsen. Nu börjar det närma sig årsmöte och det saknas kandidater till flera av förtroendeposterna. Love vet att flera av de som kandiderar gör det för att kunna få egen vinning i en privat sak. </a:t>
            </a:r>
          </a:p>
          <a:p>
            <a:pPr marL="0" indent="0" algn="ctr">
              <a:buNone/>
            </a:pPr>
            <a:r>
              <a:rPr lang="sv-SE" sz="1200" b="1" dirty="0">
                <a:solidFill>
                  <a:srgbClr val="000000"/>
                </a:solidFill>
                <a:ea typeface="Calibri" panose="020F0502020204030204" pitchFamily="34" charset="0"/>
                <a:cs typeface="Calibri" panose="020F0502020204030204" pitchFamily="34" charset="0"/>
              </a:rPr>
              <a:t>Diskutera:</a:t>
            </a:r>
          </a:p>
          <a:p>
            <a:pPr marL="0" indent="0" algn="ctr">
              <a:buNone/>
            </a:pPr>
            <a:r>
              <a:rPr lang="sv-SE" sz="1200" dirty="0">
                <a:solidFill>
                  <a:srgbClr val="000000"/>
                </a:solidFill>
                <a:ea typeface="Calibri" panose="020F0502020204030204" pitchFamily="34" charset="0"/>
                <a:cs typeface="Calibri" panose="020F0502020204030204" pitchFamily="34" charset="0"/>
              </a:rPr>
              <a:t>Hur kan Love agera?  </a:t>
            </a:r>
          </a:p>
          <a:p>
            <a:pPr marL="0" indent="0" algn="ctr">
              <a:buNone/>
            </a:pPr>
            <a:r>
              <a:rPr lang="sv-SE" sz="1200" dirty="0">
                <a:solidFill>
                  <a:srgbClr val="000000"/>
                </a:solidFill>
                <a:ea typeface="Calibri" panose="020F0502020204030204" pitchFamily="34" charset="0"/>
                <a:cs typeface="Calibri" panose="020F0502020204030204" pitchFamily="34" charset="0"/>
              </a:rPr>
              <a:t>Är det okej att kandidera utifrån egen vinning?</a:t>
            </a:r>
          </a:p>
          <a:p>
            <a:pPr marL="0" indent="0">
              <a:buNone/>
            </a:pPr>
            <a:endParaRPr lang="sv-SE" sz="2100" dirty="0"/>
          </a:p>
        </p:txBody>
      </p:sp>
      <p:pic>
        <p:nvPicPr>
          <p:cNvPr id="5" name="Bildobjekt 4" descr="En bild som visar text, skärmbild, Teckensnitt, nummer&#10;&#10;Automatiskt genererad beskrivning">
            <a:extLst>
              <a:ext uri="{FF2B5EF4-FFF2-40B4-BE49-F238E27FC236}">
                <a16:creationId xmlns:a16="http://schemas.microsoft.com/office/drawing/2014/main" id="{CA26383D-2CEB-DB78-3048-118548EB86B9}"/>
              </a:ext>
            </a:extLst>
          </p:cNvPr>
          <p:cNvPicPr>
            <a:picLocks noChangeAspect="1"/>
          </p:cNvPicPr>
          <p:nvPr/>
        </p:nvPicPr>
        <p:blipFill>
          <a:blip r:embed="rId3"/>
          <a:stretch>
            <a:fillRect/>
          </a:stretch>
        </p:blipFill>
        <p:spPr>
          <a:xfrm>
            <a:off x="1448514" y="3748122"/>
            <a:ext cx="6180644" cy="2206769"/>
          </a:xfrm>
          <a:prstGeom prst="rect">
            <a:avLst/>
          </a:prstGeom>
        </p:spPr>
      </p:pic>
    </p:spTree>
    <p:extLst>
      <p:ext uri="{BB962C8B-B14F-4D97-AF65-F5344CB8AC3E}">
        <p14:creationId xmlns:p14="http://schemas.microsoft.com/office/powerpoint/2010/main" val="22798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35F423-DA87-302D-CF0F-3D7C633C8DA0}"/>
              </a:ext>
            </a:extLst>
          </p:cNvPr>
          <p:cNvSpPr>
            <a:spLocks noGrp="1"/>
          </p:cNvSpPr>
          <p:nvPr>
            <p:ph type="title"/>
          </p:nvPr>
        </p:nvSpPr>
        <p:spPr/>
        <p:txBody>
          <a:bodyPr/>
          <a:lstStyle/>
          <a:p>
            <a:pPr algn="ctr"/>
            <a:r>
              <a:rPr lang="sv-SE" sz="3200" dirty="0"/>
              <a:t>Glädje</a:t>
            </a:r>
          </a:p>
        </p:txBody>
      </p:sp>
      <p:sp>
        <p:nvSpPr>
          <p:cNvPr id="4" name="Platshållare för innehåll 2">
            <a:extLst>
              <a:ext uri="{FF2B5EF4-FFF2-40B4-BE49-F238E27FC236}">
                <a16:creationId xmlns:a16="http://schemas.microsoft.com/office/drawing/2014/main" id="{07147783-A0C4-323F-F4FB-FD581C4D05BD}"/>
              </a:ext>
            </a:extLst>
          </p:cNvPr>
          <p:cNvSpPr txBox="1">
            <a:spLocks/>
          </p:cNvSpPr>
          <p:nvPr/>
        </p:nvSpPr>
        <p:spPr>
          <a:xfrm>
            <a:off x="335864" y="1135184"/>
            <a:ext cx="8472272" cy="2532459"/>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350" b="1" dirty="0">
                <a:solidFill>
                  <a:srgbClr val="000000"/>
                </a:solidFill>
                <a:ea typeface="Calibri" panose="020F0502020204030204" pitchFamily="34" charset="0"/>
                <a:cs typeface="Calibri" panose="020F0502020204030204" pitchFamily="34" charset="0"/>
              </a:rPr>
              <a:t>Dilemma</a:t>
            </a:r>
          </a:p>
          <a:p>
            <a:pPr marL="0" indent="0" algn="ctr">
              <a:buNone/>
            </a:pPr>
            <a:r>
              <a:rPr lang="sv-SE" sz="1350" dirty="0">
                <a:solidFill>
                  <a:srgbClr val="000000"/>
                </a:solidFill>
                <a:ea typeface="Calibri" panose="020F0502020204030204" pitchFamily="34" charset="0"/>
                <a:cs typeface="Calibri" panose="020F0502020204030204" pitchFamily="34" charset="0"/>
              </a:rPr>
              <a:t>Peter och Alina har länge varit engagerade i sin klubb. De har arbetat på alla poster och nästintill drivit hela klubben själva. Nu har Alina fått ett nytt jobb, dessutom skaffat barn och tiden för klubben räcker inte till lika mycket som tidigare. Peter ska flytta till en annan ort och kommer lämna klubben. Alina och Peter har hittat tre personer som är villiga att ställa upp för klubben. Det är bara det att dessa tre personer vill bara arbeta med tävlingsverksamheten och inte alls med styrelsearbetet. </a:t>
            </a:r>
          </a:p>
          <a:p>
            <a:pPr marL="0" indent="0" algn="ctr">
              <a:buNone/>
            </a:pPr>
            <a:r>
              <a:rPr lang="sv-SE" sz="1350" dirty="0">
                <a:solidFill>
                  <a:srgbClr val="000000"/>
                </a:solidFill>
                <a:ea typeface="Calibri" panose="020F0502020204030204" pitchFamily="34" charset="0"/>
                <a:cs typeface="Calibri" panose="020F0502020204030204" pitchFamily="34" charset="0"/>
              </a:rPr>
              <a:t>I många klubbar saknas personer som har möjlighet att engagera sig under längre tid.</a:t>
            </a:r>
          </a:p>
          <a:p>
            <a:pPr marL="0" indent="0" algn="ctr">
              <a:buNone/>
            </a:pPr>
            <a:br>
              <a:rPr lang="sv-SE" sz="1350" dirty="0">
                <a:solidFill>
                  <a:srgbClr val="000000"/>
                </a:solidFill>
                <a:ea typeface="Calibri" panose="020F0502020204030204" pitchFamily="34" charset="0"/>
                <a:cs typeface="Calibri" panose="020F0502020204030204" pitchFamily="34" charset="0"/>
              </a:rPr>
            </a:br>
            <a:r>
              <a:rPr lang="sv-SE" sz="1350" b="1" dirty="0">
                <a:solidFill>
                  <a:srgbClr val="000000"/>
                </a:solidFill>
                <a:ea typeface="Calibri" panose="020F0502020204030204" pitchFamily="34" charset="0"/>
                <a:cs typeface="Calibri" panose="020F0502020204030204" pitchFamily="34" charset="0"/>
              </a:rPr>
              <a:t>Diskutera:</a:t>
            </a:r>
          </a:p>
          <a:p>
            <a:pPr marL="0" indent="0" algn="ctr">
              <a:buNone/>
            </a:pPr>
            <a:r>
              <a:rPr lang="sv-SE" sz="1350" dirty="0">
                <a:solidFill>
                  <a:srgbClr val="000000"/>
                </a:solidFill>
                <a:ea typeface="Calibri" panose="020F0502020204030204" pitchFamily="34" charset="0"/>
                <a:cs typeface="Calibri" panose="020F0502020204030204" pitchFamily="34" charset="0"/>
              </a:rPr>
              <a:t>Hur kan vi tillgängliggöra föreningsformen för att bättre fånga upp engagemang? </a:t>
            </a:r>
          </a:p>
          <a:p>
            <a:pPr marL="0" indent="0" algn="ctr">
              <a:buNone/>
            </a:pPr>
            <a:r>
              <a:rPr lang="sv-SE" sz="1350" dirty="0">
                <a:solidFill>
                  <a:srgbClr val="000000"/>
                </a:solidFill>
                <a:ea typeface="Calibri" panose="020F0502020204030204" pitchFamily="34" charset="0"/>
                <a:cs typeface="Calibri" panose="020F0502020204030204" pitchFamily="34" charset="0"/>
              </a:rPr>
              <a:t>Hur kan det bli mer attraktivt att arbeta i en klubb?</a:t>
            </a:r>
          </a:p>
          <a:p>
            <a:pPr marL="0" indent="0" algn="ctr">
              <a:buNone/>
            </a:pPr>
            <a:r>
              <a:rPr lang="sv-SE" sz="1350" dirty="0">
                <a:solidFill>
                  <a:srgbClr val="000000"/>
                </a:solidFill>
                <a:ea typeface="Calibri" panose="020F0502020204030204" pitchFamily="34" charset="0"/>
                <a:cs typeface="Calibri" panose="020F0502020204030204" pitchFamily="34" charset="0"/>
              </a:rPr>
              <a:t>Hur kan vi underlätta föreningsarbetet så att fler kan vara engagerade?</a:t>
            </a:r>
          </a:p>
          <a:p>
            <a:pPr marL="0" indent="0">
              <a:buNone/>
            </a:pPr>
            <a:endParaRPr lang="sv-SE" sz="675" dirty="0">
              <a:solidFill>
                <a:srgbClr val="000000"/>
              </a:solidFill>
              <a:latin typeface="var(--font-family-body)"/>
            </a:endParaRPr>
          </a:p>
          <a:p>
            <a:pPr marL="0" indent="0">
              <a:buNone/>
            </a:pPr>
            <a:endParaRPr lang="sv-SE" sz="825"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sv-SE" sz="2100" dirty="0"/>
          </a:p>
        </p:txBody>
      </p:sp>
      <p:pic>
        <p:nvPicPr>
          <p:cNvPr id="5" name="Bildobjekt 4" descr="En bild som visar text, skärmbild, Teckensnitt, nummer&#10;&#10;Automatiskt genererad beskrivning">
            <a:extLst>
              <a:ext uri="{FF2B5EF4-FFF2-40B4-BE49-F238E27FC236}">
                <a16:creationId xmlns:a16="http://schemas.microsoft.com/office/drawing/2014/main" id="{2AA205BD-552F-F954-20A7-99ED295949C8}"/>
              </a:ext>
            </a:extLst>
          </p:cNvPr>
          <p:cNvPicPr>
            <a:picLocks noChangeAspect="1"/>
          </p:cNvPicPr>
          <p:nvPr/>
        </p:nvPicPr>
        <p:blipFill>
          <a:blip r:embed="rId3"/>
          <a:stretch>
            <a:fillRect/>
          </a:stretch>
        </p:blipFill>
        <p:spPr>
          <a:xfrm>
            <a:off x="1528953" y="3884909"/>
            <a:ext cx="5568359" cy="1995773"/>
          </a:xfrm>
          <a:prstGeom prst="rect">
            <a:avLst/>
          </a:prstGeom>
        </p:spPr>
      </p:pic>
    </p:spTree>
    <p:extLst>
      <p:ext uri="{BB962C8B-B14F-4D97-AF65-F5344CB8AC3E}">
        <p14:creationId xmlns:p14="http://schemas.microsoft.com/office/powerpoint/2010/main" val="404128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35F423-DA87-302D-CF0F-3D7C633C8DA0}"/>
              </a:ext>
            </a:extLst>
          </p:cNvPr>
          <p:cNvSpPr>
            <a:spLocks noGrp="1"/>
          </p:cNvSpPr>
          <p:nvPr>
            <p:ph type="title"/>
          </p:nvPr>
        </p:nvSpPr>
        <p:spPr/>
        <p:txBody>
          <a:bodyPr/>
          <a:lstStyle/>
          <a:p>
            <a:r>
              <a:rPr lang="sv-SE" dirty="0"/>
              <a:t>Bemötande – hur vill du bli bemött och hur bemöter du andra?</a:t>
            </a:r>
          </a:p>
        </p:txBody>
      </p:sp>
      <p:sp>
        <p:nvSpPr>
          <p:cNvPr id="4" name="Platshållare för innehåll 2">
            <a:extLst>
              <a:ext uri="{FF2B5EF4-FFF2-40B4-BE49-F238E27FC236}">
                <a16:creationId xmlns:a16="http://schemas.microsoft.com/office/drawing/2014/main" id="{07147783-A0C4-323F-F4FB-FD581C4D05BD}"/>
              </a:ext>
            </a:extLst>
          </p:cNvPr>
          <p:cNvSpPr txBox="1">
            <a:spLocks/>
          </p:cNvSpPr>
          <p:nvPr/>
        </p:nvSpPr>
        <p:spPr>
          <a:xfrm>
            <a:off x="324287" y="1268415"/>
            <a:ext cx="8495425" cy="2531798"/>
          </a:xfrm>
          <a:prstGeom prst="rect">
            <a:avLst/>
          </a:prstGeom>
          <a:solidFill>
            <a:schemeClr val="accent6">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4800" b="1" dirty="0">
                <a:solidFill>
                  <a:srgbClr val="000000"/>
                </a:solidFill>
                <a:ea typeface="Calibri" panose="020F0502020204030204" pitchFamily="34" charset="0"/>
                <a:cs typeface="Calibri" panose="020F0502020204030204" pitchFamily="34" charset="0"/>
              </a:rPr>
              <a:t>Dilemma</a:t>
            </a:r>
          </a:p>
          <a:p>
            <a:pPr marL="0" indent="0" algn="ctr">
              <a:buNone/>
            </a:pPr>
            <a:r>
              <a:rPr lang="sv-SE" sz="4800" dirty="0">
                <a:solidFill>
                  <a:srgbClr val="000000"/>
                </a:solidFill>
                <a:ea typeface="Calibri" panose="020F0502020204030204" pitchFamily="34" charset="0"/>
                <a:cs typeface="Calibri" panose="020F0502020204030204" pitchFamily="34" charset="0"/>
              </a:rPr>
              <a:t>Johan är ny medlem. Johan trivs bra på den nya klubben men avviker socialt genom att vara ganska tystlåten samtidigt som han inte drar sig undan helt. Han sitter hellre och fikar med sin familj än att hänga med klubbmedlemmarna. </a:t>
            </a:r>
            <a:br>
              <a:rPr lang="sv-SE" sz="4800" dirty="0">
                <a:solidFill>
                  <a:srgbClr val="000000"/>
                </a:solidFill>
                <a:ea typeface="Calibri" panose="020F0502020204030204" pitchFamily="34" charset="0"/>
                <a:cs typeface="Calibri" panose="020F0502020204030204" pitchFamily="34" charset="0"/>
              </a:rPr>
            </a:br>
            <a:endParaRPr lang="sv-SE" sz="4800" dirty="0">
              <a:solidFill>
                <a:srgbClr val="000000"/>
              </a:solidFill>
              <a:ea typeface="Calibri" panose="020F0502020204030204" pitchFamily="34" charset="0"/>
              <a:cs typeface="Calibri" panose="020F0502020204030204" pitchFamily="34" charset="0"/>
            </a:endParaRPr>
          </a:p>
          <a:p>
            <a:pPr marL="0" indent="0" algn="ctr">
              <a:buNone/>
            </a:pPr>
            <a:r>
              <a:rPr lang="sv-SE" sz="4800" dirty="0">
                <a:solidFill>
                  <a:srgbClr val="000000"/>
                </a:solidFill>
                <a:ea typeface="Calibri" panose="020F0502020204030204" pitchFamily="34" charset="0"/>
                <a:cs typeface="Calibri" panose="020F0502020204030204" pitchFamily="34" charset="0"/>
              </a:rPr>
              <a:t>Till en början skämtar de andra medlemmarna med honom och kallar honom för olika saker. Johan upplever det först inte som illa menat men successivt blir jargongen mer nedlåtande. Flera gånger får han höra anspelningar om att han inte passar på klubben. Det sägs alltid skämtsamt och Johan har därför svårt att bemöta det.</a:t>
            </a:r>
          </a:p>
          <a:p>
            <a:pPr marL="0" indent="0" algn="ctr">
              <a:buNone/>
            </a:pPr>
            <a:r>
              <a:rPr lang="sv-SE" sz="4800" dirty="0">
                <a:solidFill>
                  <a:srgbClr val="000000"/>
                </a:solidFill>
                <a:ea typeface="Calibri" panose="020F0502020204030204" pitchFamily="34" charset="0"/>
                <a:cs typeface="Calibri" panose="020F0502020204030204" pitchFamily="34" charset="0"/>
              </a:rPr>
              <a:t>Det blir allt fler elakheter och till slut är det nästan ingen som kommunicerar normalt med Johan. Johan mår allt sämre men tar inte upp det med ordförande på klubben. Vid ett tillfälle råkar ordförande ändå höra ett skämt som sägs på bekostnad av Johan. Ordförande ingriper inte men börjar misstänka att skämten är mer regel än undantag.</a:t>
            </a:r>
          </a:p>
          <a:p>
            <a:pPr marL="0" indent="0" algn="ctr">
              <a:buNone/>
            </a:pPr>
            <a:r>
              <a:rPr lang="sv-SE" sz="4800" b="1" dirty="0">
                <a:solidFill>
                  <a:srgbClr val="000000"/>
                </a:solidFill>
                <a:ea typeface="Calibri" panose="020F0502020204030204" pitchFamily="34" charset="0"/>
                <a:cs typeface="Calibri" panose="020F0502020204030204" pitchFamily="34" charset="0"/>
              </a:rPr>
              <a:t>Diskutera:</a:t>
            </a:r>
          </a:p>
          <a:p>
            <a:pPr marL="0" indent="0" algn="ctr">
              <a:buNone/>
            </a:pPr>
            <a:r>
              <a:rPr lang="sv-SE" sz="4800" dirty="0">
                <a:solidFill>
                  <a:srgbClr val="000000"/>
                </a:solidFill>
                <a:ea typeface="Calibri" panose="020F0502020204030204" pitchFamily="34" charset="0"/>
                <a:cs typeface="Calibri" panose="020F0502020204030204" pitchFamily="34" charset="0"/>
              </a:rPr>
              <a:t>Vad ser du som problematiskt i den här situationen? Varför?</a:t>
            </a:r>
          </a:p>
          <a:p>
            <a:pPr marL="0" indent="0" algn="ctr">
              <a:buNone/>
            </a:pPr>
            <a:r>
              <a:rPr lang="sv-SE" sz="4800" dirty="0">
                <a:solidFill>
                  <a:srgbClr val="000000"/>
                </a:solidFill>
                <a:ea typeface="Calibri" panose="020F0502020204030204" pitchFamily="34" charset="0"/>
                <a:cs typeface="Calibri" panose="020F0502020204030204" pitchFamily="34" charset="0"/>
              </a:rPr>
              <a:t>Hur skulle du agera om du vore ordförande?</a:t>
            </a:r>
          </a:p>
          <a:p>
            <a:pPr marL="0" indent="0">
              <a:buNone/>
            </a:pPr>
            <a:endParaRPr lang="sv-SE" sz="675" dirty="0">
              <a:solidFill>
                <a:srgbClr val="000000"/>
              </a:solidFill>
              <a:latin typeface="var(--font-family-body)"/>
            </a:endParaRPr>
          </a:p>
          <a:p>
            <a:pPr marL="0" indent="0">
              <a:buNone/>
            </a:pPr>
            <a:endParaRPr lang="sv-SE" sz="825"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sv-SE" sz="2100" dirty="0"/>
          </a:p>
        </p:txBody>
      </p:sp>
      <p:pic>
        <p:nvPicPr>
          <p:cNvPr id="3" name="Bildobjekt 2" descr="En bild som visar text, skärmbild, Teckensnitt, nummer&#10;&#10;Automatiskt genererad beskrivning">
            <a:extLst>
              <a:ext uri="{FF2B5EF4-FFF2-40B4-BE49-F238E27FC236}">
                <a16:creationId xmlns:a16="http://schemas.microsoft.com/office/drawing/2014/main" id="{55D52FBA-469B-C93C-429C-C159B803DA52}"/>
              </a:ext>
            </a:extLst>
          </p:cNvPr>
          <p:cNvPicPr>
            <a:picLocks noChangeAspect="1"/>
          </p:cNvPicPr>
          <p:nvPr/>
        </p:nvPicPr>
        <p:blipFill>
          <a:blip r:embed="rId3"/>
          <a:stretch>
            <a:fillRect/>
          </a:stretch>
        </p:blipFill>
        <p:spPr>
          <a:xfrm>
            <a:off x="2051108" y="3920488"/>
            <a:ext cx="4154805" cy="2937510"/>
          </a:xfrm>
          <a:prstGeom prst="rect">
            <a:avLst/>
          </a:prstGeom>
        </p:spPr>
      </p:pic>
    </p:spTree>
    <p:extLst>
      <p:ext uri="{BB962C8B-B14F-4D97-AF65-F5344CB8AC3E}">
        <p14:creationId xmlns:p14="http://schemas.microsoft.com/office/powerpoint/2010/main" val="200003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AEE11-E8EE-F2D2-1CF0-BBB10BAE9181}"/>
            </a:ext>
          </a:extLst>
        </p:cNvPr>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0332A773-2D97-AC9F-47F1-862C996C7884}"/>
              </a:ext>
            </a:extLst>
          </p:cNvPr>
          <p:cNvSpPr txBox="1">
            <a:spLocks/>
          </p:cNvSpPr>
          <p:nvPr/>
        </p:nvSpPr>
        <p:spPr>
          <a:xfrm>
            <a:off x="324287" y="986312"/>
            <a:ext cx="8498700" cy="5871688"/>
          </a:xfrm>
          <a:prstGeom prst="rect">
            <a:avLst/>
          </a:prstGeom>
          <a:solidFill>
            <a:schemeClr val="accent6">
              <a:lumMod val="20000"/>
              <a:lumOff val="8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b="1" dirty="0"/>
              <a:t>Mångfald handlar om jämlikhet och demokrati, med </a:t>
            </a:r>
            <a:r>
              <a:rPr lang="sv-SE" sz="1200" b="1" dirty="0" err="1"/>
              <a:t>likarätt</a:t>
            </a:r>
            <a:r>
              <a:rPr lang="sv-SE" sz="1200" b="1" dirty="0"/>
              <a:t> och lika möjligheter  </a:t>
            </a:r>
            <a:br>
              <a:rPr lang="sv-SE" sz="1200" b="1" dirty="0"/>
            </a:br>
            <a:r>
              <a:rPr lang="sv-SE" sz="1200" dirty="0"/>
              <a:t>Människor får olika möjligheter och bemötanden i samhället. Fördomar gentemot olika grupper om hur de är och ska vara diskriminerar, låser och hindrar. Det är ett faktum att diskriminering med relation till någon av de sju lagstadgade diskrimineringsgrunderna sker på alla nivåer i samhället. Diskrimineringsgrunderna är kön, könsöverskridande identitet eller uttryck, etnisk tillhörighet, religion eller annan trosuppfattning, funktionsnedsättning, sexuell läggning och ålder.</a:t>
            </a:r>
          </a:p>
          <a:p>
            <a:pPr marL="0" indent="0">
              <a:buNone/>
            </a:pPr>
            <a:r>
              <a:rPr lang="sv-SE" sz="1200" dirty="0"/>
              <a:t>Denna mångfalds- och bemötandepolicy syftar till att göra SSRK till en jämlik och inkluderande organisation. Med jämlikhet menar vi att alla människor är lika mycket värda, med lika rättigheter och möjligheter. Med inkluderande menar vi att alla våra medlemmar ska känna sig inkluderad i organisationen oavsett vad för ras man har eller vad för verksamhet man ägnar sig åt och alla ska bemötas med respekt och vänlighet.</a:t>
            </a:r>
          </a:p>
          <a:p>
            <a:pPr marL="0" indent="0">
              <a:buNone/>
            </a:pPr>
            <a:r>
              <a:rPr lang="sv-SE" sz="1200" dirty="0"/>
              <a:t>Inom SSRK är det en självklarhet att alla nya och befintliga medlemmar bemöts likvärdigt. Ingen ska råka ut för kränkande särbehandling, exkludering, trakassering eller diskriminering. Samtliga individer ska bemötas med respekt, och alla former av handlingar och uttalanden från </a:t>
            </a:r>
            <a:r>
              <a:rPr lang="sv-SE" sz="1200" dirty="0" err="1"/>
              <a:t>SSRKs</a:t>
            </a:r>
            <a:r>
              <a:rPr lang="sv-SE" sz="1200" dirty="0"/>
              <a:t> funktionärer som kan upplevas kränkande och diskriminerande är oacceptabla.</a:t>
            </a:r>
          </a:p>
          <a:p>
            <a:pPr marL="0" indent="0">
              <a:buNone/>
            </a:pPr>
            <a:r>
              <a:rPr lang="sv-SE" sz="1200" b="1" dirty="0"/>
              <a:t>Övergripande</a:t>
            </a:r>
            <a:br>
              <a:rPr lang="sv-SE" sz="1200" b="1" dirty="0"/>
            </a:br>
            <a:r>
              <a:rPr lang="sv-SE" sz="1200" dirty="0"/>
              <a:t>Denna mångfalds- och bemötandepolicy går igenom hur SSRK ska jobba för jämlikhet på olika sätt i föreningen: i styrelsearbetet, i prov, tävling, träning, utbildning och utställning- eller beskrivnings sammanhang samt på möten och inte minst i valberedningen.</a:t>
            </a:r>
          </a:p>
          <a:p>
            <a:pPr marL="0" indent="0">
              <a:buNone/>
            </a:pPr>
            <a:r>
              <a:rPr lang="sv-SE" sz="1200" dirty="0"/>
              <a:t>En utvärdering av jämlikhetsarbetet ska genomföras varje år av sittande styrelse och presenteras på årsmöte eller fullmäktigemöte.</a:t>
            </a:r>
          </a:p>
          <a:p>
            <a:pPr marL="0" indent="0">
              <a:buNone/>
            </a:pPr>
            <a:r>
              <a:rPr lang="sv-SE" sz="1200" b="1" dirty="0"/>
              <a:t>Styrelser i hela SSRK-organisationen</a:t>
            </a:r>
            <a:br>
              <a:rPr lang="sv-SE" sz="1200" b="1" dirty="0"/>
            </a:br>
            <a:r>
              <a:rPr lang="sv-SE" sz="1200" dirty="0"/>
              <a:t>I våra styrelser ska det finnas en mångfaldsansvarig. Detta kan vara antingen en egen post eller att en person i styrelsen får ansvaret för mångfaldsfrågor.</a:t>
            </a:r>
          </a:p>
          <a:p>
            <a:pPr marL="0" indent="0">
              <a:buNone/>
            </a:pPr>
            <a:r>
              <a:rPr lang="sv-SE" sz="1200" b="1" dirty="0"/>
              <a:t>Årsmöte – kurser</a:t>
            </a:r>
            <a:br>
              <a:rPr lang="sv-SE" sz="1200" b="1" dirty="0"/>
            </a:br>
            <a:r>
              <a:rPr lang="sv-SE" sz="1200" dirty="0"/>
              <a:t>Det är viktigt att alla oavsett bakgrund känner sig inkluderade. Vi ska sträva efter att deltagare är lika aktiva. Lokaler för klubbens årsmöten, fullmäktige och kurser som hålls i en lokal ska vara tillgängliga för funktionsnedsatta.</a:t>
            </a:r>
          </a:p>
          <a:p>
            <a:pPr marL="0" indent="0">
              <a:buNone/>
            </a:pPr>
            <a:r>
              <a:rPr lang="sv-SE" sz="1200" b="1" dirty="0"/>
              <a:t>Valberedningen</a:t>
            </a:r>
            <a:br>
              <a:rPr lang="sv-SE" sz="1200" dirty="0"/>
            </a:br>
            <a:r>
              <a:rPr lang="sv-SE" sz="1200" dirty="0" err="1"/>
              <a:t>Valberedningen</a:t>
            </a:r>
            <a:r>
              <a:rPr lang="sv-SE" sz="1200" dirty="0"/>
              <a:t> ska arbeta på följande sätt för jämlikhet:</a:t>
            </a:r>
          </a:p>
          <a:p>
            <a:pPr marL="0" indent="0">
              <a:buNone/>
            </a:pPr>
            <a:r>
              <a:rPr lang="sv-SE" sz="1200" dirty="0"/>
              <a:t>Valberedningen ska kritiskt </a:t>
            </a:r>
            <a:r>
              <a:rPr lang="sv-SE" sz="1200" dirty="0" err="1"/>
              <a:t>självrannsaka</a:t>
            </a:r>
            <a:r>
              <a:rPr lang="sv-SE" sz="1200" dirty="0"/>
              <a:t> sina bedömningar så att de inte påverkas av oskrivna regler, det vill säga omedvetna och medvetna normer samt fördomar, om olika grupper.</a:t>
            </a:r>
          </a:p>
          <a:p>
            <a:endParaRPr lang="sv-SE" sz="1200" dirty="0"/>
          </a:p>
        </p:txBody>
      </p:sp>
      <p:sp>
        <p:nvSpPr>
          <p:cNvPr id="2" name="Rubrik 1">
            <a:extLst>
              <a:ext uri="{FF2B5EF4-FFF2-40B4-BE49-F238E27FC236}">
                <a16:creationId xmlns:a16="http://schemas.microsoft.com/office/drawing/2014/main" id="{3D41F2E5-A447-D92E-871F-E81CFF951081}"/>
              </a:ext>
            </a:extLst>
          </p:cNvPr>
          <p:cNvSpPr>
            <a:spLocks noGrp="1"/>
          </p:cNvSpPr>
          <p:nvPr>
            <p:ph type="title"/>
          </p:nvPr>
        </p:nvSpPr>
        <p:spPr/>
        <p:txBody>
          <a:bodyPr/>
          <a:lstStyle/>
          <a:p>
            <a:pPr algn="ctr"/>
            <a:r>
              <a:rPr lang="sv-SE" dirty="0" err="1"/>
              <a:t>SSRKs</a:t>
            </a:r>
            <a:r>
              <a:rPr lang="sv-SE" dirty="0"/>
              <a:t> Mångfalds- och bemötandepolicy</a:t>
            </a:r>
            <a:br>
              <a:rPr lang="sv-SE" dirty="0"/>
            </a:br>
            <a:r>
              <a:rPr lang="sv-SE" sz="1400" dirty="0">
                <a:effectLst/>
                <a:latin typeface="Calibri" panose="020F0502020204030204" pitchFamily="34" charset="0"/>
                <a:ea typeface="Calibri" panose="020F0502020204030204" pitchFamily="34" charset="0"/>
                <a:cs typeface="Times New Roman" panose="02020603050405020304" pitchFamily="18" charset="0"/>
              </a:rPr>
              <a:t>Beslutad</a:t>
            </a:r>
            <a:r>
              <a:rPr lang="sv-SE" sz="1400" spc="-30" dirty="0">
                <a:effectLst/>
                <a:latin typeface="Calibri" panose="020F0502020204030204" pitchFamily="34" charset="0"/>
                <a:ea typeface="Calibri" panose="020F0502020204030204" pitchFamily="34" charset="0"/>
                <a:cs typeface="Times New Roman" panose="02020603050405020304" pitchFamily="18" charset="0"/>
              </a:rPr>
              <a:t> </a:t>
            </a:r>
            <a:r>
              <a:rPr lang="sv-SE" sz="1400" dirty="0">
                <a:effectLst/>
                <a:latin typeface="Calibri" panose="020F0502020204030204" pitchFamily="34" charset="0"/>
                <a:ea typeface="Calibri" panose="020F0502020204030204" pitchFamily="34" charset="0"/>
                <a:cs typeface="Times New Roman" panose="02020603050405020304" pitchFamily="18" charset="0"/>
              </a:rPr>
              <a:t>av</a:t>
            </a:r>
            <a:r>
              <a:rPr lang="sv-SE" sz="1400" spc="-30" dirty="0">
                <a:effectLst/>
                <a:latin typeface="Calibri" panose="020F0502020204030204" pitchFamily="34" charset="0"/>
                <a:ea typeface="Calibri" panose="020F0502020204030204" pitchFamily="34" charset="0"/>
                <a:cs typeface="Times New Roman" panose="02020603050405020304" pitchFamily="18" charset="0"/>
              </a:rPr>
              <a:t> </a:t>
            </a:r>
            <a:r>
              <a:rPr lang="sv-SE" sz="1400" spc="-5" dirty="0" err="1">
                <a:effectLst/>
                <a:latin typeface="Calibri" panose="020F0502020204030204" pitchFamily="34" charset="0"/>
                <a:ea typeface="Calibri" panose="020F0502020204030204" pitchFamily="34" charset="0"/>
                <a:cs typeface="Times New Roman" panose="02020603050405020304" pitchFamily="18" charset="0"/>
              </a:rPr>
              <a:t>SSRKs</a:t>
            </a:r>
            <a:r>
              <a:rPr lang="sv-SE" sz="1400" spc="-60" dirty="0">
                <a:effectLst/>
                <a:latin typeface="Calibri" panose="020F0502020204030204" pitchFamily="34" charset="0"/>
                <a:ea typeface="Calibri" panose="020F0502020204030204" pitchFamily="34" charset="0"/>
                <a:cs typeface="Times New Roman" panose="02020603050405020304" pitchFamily="18" charset="0"/>
              </a:rPr>
              <a:t> </a:t>
            </a:r>
            <a:r>
              <a:rPr lang="sv-SE" sz="1400" spc="-5" dirty="0">
                <a:effectLst/>
                <a:latin typeface="Calibri" panose="020F0502020204030204" pitchFamily="34" charset="0"/>
                <a:ea typeface="Calibri" panose="020F0502020204030204" pitchFamily="34" charset="0"/>
                <a:cs typeface="Times New Roman" panose="02020603050405020304" pitchFamily="18" charset="0"/>
              </a:rPr>
              <a:t>Fullmäktige</a:t>
            </a:r>
            <a:r>
              <a:rPr lang="sv-SE" sz="1400" spc="-60" dirty="0">
                <a:effectLst/>
                <a:latin typeface="Calibri" panose="020F0502020204030204" pitchFamily="34" charset="0"/>
                <a:ea typeface="Calibri" panose="020F0502020204030204" pitchFamily="34" charset="0"/>
                <a:cs typeface="Times New Roman" panose="02020603050405020304" pitchFamily="18" charset="0"/>
              </a:rPr>
              <a:t> </a:t>
            </a:r>
            <a:r>
              <a:rPr lang="sv-SE" sz="1400" spc="-5" dirty="0">
                <a:effectLst/>
                <a:latin typeface="Calibri" panose="020F0502020204030204" pitchFamily="34" charset="0"/>
                <a:ea typeface="Calibri" panose="020F0502020204030204" pitchFamily="34" charset="0"/>
                <a:cs typeface="Times New Roman" panose="02020603050405020304" pitchFamily="18" charset="0"/>
              </a:rPr>
              <a:t>2023-05-27</a:t>
            </a:r>
            <a:r>
              <a:rPr lang="sv-SE" sz="1400" spc="140" dirty="0">
                <a:effectLst/>
                <a:latin typeface="Calibri" panose="020F0502020204030204" pitchFamily="34" charset="0"/>
                <a:ea typeface="Calibri" panose="020F0502020204030204" pitchFamily="34" charset="0"/>
                <a:cs typeface="Times New Roman" panose="02020603050405020304" pitchFamily="18" charset="0"/>
              </a:rPr>
              <a:t> </a:t>
            </a:r>
            <a:r>
              <a:rPr lang="sv-SE" sz="1400" spc="-5" dirty="0">
                <a:effectLst/>
                <a:latin typeface="Calibri" panose="020F0502020204030204" pitchFamily="34" charset="0"/>
                <a:ea typeface="Calibri" panose="020F0502020204030204" pitchFamily="34" charset="0"/>
                <a:cs typeface="Times New Roman" panose="02020603050405020304" pitchFamily="18" charset="0"/>
              </a:rPr>
              <a:t>Reviderad</a:t>
            </a:r>
            <a:r>
              <a:rPr lang="sv-SE" sz="1400" spc="-30" dirty="0">
                <a:effectLst/>
                <a:latin typeface="Calibri" panose="020F0502020204030204" pitchFamily="34" charset="0"/>
                <a:ea typeface="Calibri" panose="020F0502020204030204" pitchFamily="34" charset="0"/>
                <a:cs typeface="Times New Roman" panose="02020603050405020304" pitchFamily="18" charset="0"/>
              </a:rPr>
              <a:t> </a:t>
            </a:r>
            <a:r>
              <a:rPr lang="sv-SE" sz="1400" dirty="0">
                <a:effectLst/>
                <a:latin typeface="Calibri" panose="020F0502020204030204" pitchFamily="34" charset="0"/>
                <a:ea typeface="Calibri" panose="020F0502020204030204" pitchFamily="34" charset="0"/>
                <a:cs typeface="Times New Roman" panose="02020603050405020304" pitchFamily="18" charset="0"/>
              </a:rPr>
              <a:t>av</a:t>
            </a:r>
            <a:r>
              <a:rPr lang="sv-SE" sz="1400" spc="-20" dirty="0">
                <a:effectLst/>
                <a:latin typeface="Calibri" panose="020F0502020204030204" pitchFamily="34" charset="0"/>
                <a:ea typeface="Calibri" panose="020F0502020204030204" pitchFamily="34" charset="0"/>
                <a:cs typeface="Times New Roman" panose="02020603050405020304" pitchFamily="18" charset="0"/>
              </a:rPr>
              <a:t> </a:t>
            </a:r>
            <a:r>
              <a:rPr lang="sv-SE" sz="1400" spc="-5" dirty="0">
                <a:effectLst/>
                <a:latin typeface="Calibri" panose="020F0502020204030204" pitchFamily="34" charset="0"/>
                <a:ea typeface="Calibri" panose="020F0502020204030204" pitchFamily="34" charset="0"/>
                <a:cs typeface="Times New Roman" panose="02020603050405020304" pitchFamily="18" charset="0"/>
              </a:rPr>
              <a:t>SSRK</a:t>
            </a:r>
            <a:r>
              <a:rPr lang="sv-SE" sz="1400" spc="-20" dirty="0">
                <a:effectLst/>
                <a:latin typeface="Calibri" panose="020F0502020204030204" pitchFamily="34" charset="0"/>
                <a:ea typeface="Calibri" panose="020F0502020204030204" pitchFamily="34" charset="0"/>
                <a:cs typeface="Times New Roman" panose="02020603050405020304" pitchFamily="18" charset="0"/>
              </a:rPr>
              <a:t> </a:t>
            </a:r>
            <a:r>
              <a:rPr lang="sv-SE" sz="1400" spc="-5" dirty="0">
                <a:effectLst/>
                <a:latin typeface="Calibri" panose="020F0502020204030204" pitchFamily="34" charset="0"/>
                <a:ea typeface="Calibri" panose="020F0502020204030204" pitchFamily="34" charset="0"/>
                <a:cs typeface="Times New Roman" panose="02020603050405020304" pitchFamily="18" charset="0"/>
              </a:rPr>
              <a:t>HS</a:t>
            </a:r>
            <a:r>
              <a:rPr lang="sv-SE" sz="1400" spc="-30" dirty="0">
                <a:effectLst/>
                <a:latin typeface="Calibri" panose="020F0502020204030204" pitchFamily="34" charset="0"/>
                <a:ea typeface="Calibri" panose="020F0502020204030204" pitchFamily="34" charset="0"/>
                <a:cs typeface="Times New Roman" panose="02020603050405020304" pitchFamily="18" charset="0"/>
              </a:rPr>
              <a:t> </a:t>
            </a:r>
            <a:r>
              <a:rPr lang="sv-SE" sz="1400" spc="-5" dirty="0">
                <a:effectLst/>
                <a:latin typeface="Calibri" panose="020F0502020204030204" pitchFamily="34" charset="0"/>
                <a:ea typeface="Calibri" panose="020F0502020204030204" pitchFamily="34" charset="0"/>
                <a:cs typeface="Times New Roman" panose="02020603050405020304" pitchFamily="18" charset="0"/>
              </a:rPr>
              <a:t>2025-02-01</a:t>
            </a:r>
            <a:br>
              <a:rPr lang="sv-SE" sz="2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Tree>
    <p:extLst>
      <p:ext uri="{BB962C8B-B14F-4D97-AF65-F5344CB8AC3E}">
        <p14:creationId xmlns:p14="http://schemas.microsoft.com/office/powerpoint/2010/main" val="52637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2"/>
                </a:solidFill>
                <a:latin typeface="Arial" charset="0"/>
              </a:defRPr>
            </a:lvl1pPr>
            <a:lvl2pPr marL="742950" indent="-285750" eaLnBrk="0" hangingPunct="0">
              <a:defRPr sz="1900">
                <a:solidFill>
                  <a:schemeClr val="tx2"/>
                </a:solidFill>
                <a:latin typeface="Arial" charset="0"/>
              </a:defRPr>
            </a:lvl2pPr>
            <a:lvl3pPr marL="1143000" indent="-228600" eaLnBrk="0" hangingPunct="0">
              <a:defRPr sz="1900">
                <a:solidFill>
                  <a:schemeClr val="tx2"/>
                </a:solidFill>
                <a:latin typeface="Arial" charset="0"/>
              </a:defRPr>
            </a:lvl3pPr>
            <a:lvl4pPr marL="1600200" indent="-228600" eaLnBrk="0" hangingPunct="0">
              <a:defRPr sz="1900">
                <a:solidFill>
                  <a:schemeClr val="tx2"/>
                </a:solidFill>
                <a:latin typeface="Arial" charset="0"/>
              </a:defRPr>
            </a:lvl4pPr>
            <a:lvl5pPr marL="2057400" indent="-228600" eaLnBrk="0" hangingPunct="0">
              <a:defRPr sz="1900">
                <a:solidFill>
                  <a:schemeClr val="tx2"/>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sz="1900">
                <a:solidFill>
                  <a:schemeClr val="tx2"/>
                </a:solidFill>
                <a:latin typeface="Arial" charset="0"/>
              </a:defRPr>
            </a:lvl9pPr>
          </a:lstStyle>
          <a:p>
            <a:endParaRPr lang="sv-SE" sz="600" dirty="0">
              <a:solidFill>
                <a:srgbClr val="666666"/>
              </a:solidFill>
            </a:endParaRPr>
          </a:p>
          <a:p>
            <a:r>
              <a:rPr lang="sv-SE" sz="600" dirty="0">
                <a:solidFill>
                  <a:srgbClr val="666666"/>
                </a:solidFill>
              </a:rPr>
              <a:t>© ABB Group </a:t>
            </a:r>
          </a:p>
          <a:p>
            <a:fld id="{9E86E89F-C220-4875-B741-A81C283E73FB}" type="datetime4">
              <a:rPr lang="sv-SE" sz="600" smtClean="0">
                <a:solidFill>
                  <a:srgbClr val="666666"/>
                </a:solidFill>
              </a:rPr>
              <a:pPr/>
              <a:t>23 april 2025</a:t>
            </a:fld>
            <a:r>
              <a:rPr lang="sv-SE" sz="600" dirty="0">
                <a:solidFill>
                  <a:srgbClr val="666666"/>
                </a:solidFill>
              </a:rPr>
              <a:t> | </a:t>
            </a:r>
            <a:r>
              <a:rPr lang="sv-SE" sz="600" dirty="0" err="1">
                <a:solidFill>
                  <a:srgbClr val="666666"/>
                </a:solidFill>
              </a:rPr>
              <a:t>Slide</a:t>
            </a:r>
            <a:r>
              <a:rPr lang="sv-SE" sz="600" dirty="0">
                <a:solidFill>
                  <a:srgbClr val="666666"/>
                </a:solidFill>
              </a:rPr>
              <a:t> </a:t>
            </a:r>
            <a:fld id="{D426CD6F-2D09-48E3-8CF8-8A6F355A6AA5}" type="slidenum">
              <a:rPr lang="sv-SE" sz="600" smtClean="0">
                <a:solidFill>
                  <a:srgbClr val="666666"/>
                </a:solidFill>
              </a:rPr>
              <a:pPr/>
              <a:t>15</a:t>
            </a:fld>
            <a:endParaRPr lang="sv-SE" sz="600" dirty="0">
              <a:solidFill>
                <a:srgbClr val="666666"/>
              </a:solidFill>
            </a:endParaRPr>
          </a:p>
          <a:p>
            <a:r>
              <a:rPr lang="sv-SE" sz="600" dirty="0">
                <a:solidFill>
                  <a:srgbClr val="666666"/>
                </a:solidFill>
              </a:rPr>
              <a:t> </a:t>
            </a:r>
          </a:p>
        </p:txBody>
      </p:sp>
      <p:sp>
        <p:nvSpPr>
          <p:cNvPr id="5123" name="Rectangle 2"/>
          <p:cNvSpPr>
            <a:spLocks noChangeArrowheads="1"/>
          </p:cNvSpPr>
          <p:nvPr/>
        </p:nvSpPr>
        <p:spPr bwMode="auto">
          <a:xfrm>
            <a:off x="104777" y="6178550"/>
            <a:ext cx="8912225" cy="679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endParaRPr lang="sv-SE" dirty="0"/>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27" y="1676619"/>
            <a:ext cx="7606349" cy="3504762"/>
          </a:xfrm>
          <a:prstGeom prst="rect">
            <a:avLst/>
          </a:prstGeom>
        </p:spPr>
      </p:pic>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0C0F090-0A13-4BB7-BBF2-3C095875BC6A}"/>
              </a:ext>
            </a:extLst>
          </p:cNvPr>
          <p:cNvSpPr txBox="1"/>
          <p:nvPr/>
        </p:nvSpPr>
        <p:spPr>
          <a:xfrm>
            <a:off x="578976" y="1291208"/>
            <a:ext cx="8214827" cy="5295552"/>
          </a:xfrm>
          <a:prstGeom prst="rect">
            <a:avLst/>
          </a:prstGeom>
          <a:noFill/>
        </p:spPr>
        <p:txBody>
          <a:bodyPr wrap="square" lIns="91440" tIns="45720" rIns="91440" bIns="45720" anchor="t">
            <a:spAutoFit/>
          </a:bodyPr>
          <a:lstStyle/>
          <a:p>
            <a:pPr>
              <a:buNone/>
            </a:pPr>
            <a:r>
              <a:rPr lang="sv-SE" sz="1600" dirty="0">
                <a:latin typeface="Arial"/>
                <a:cs typeface="Arial"/>
              </a:rPr>
              <a:t>Uppdrag fullmäktige maj 2021:</a:t>
            </a:r>
            <a:endParaRPr lang="sv-SE" sz="1400" dirty="0"/>
          </a:p>
          <a:p>
            <a:pPr marL="457200" indent="-457200">
              <a:buFontTx/>
              <a:buChar char="-"/>
            </a:pPr>
            <a:r>
              <a:rPr lang="sv-SE" sz="1600" dirty="0">
                <a:latin typeface="Arial"/>
                <a:cs typeface="Arial"/>
              </a:rPr>
              <a:t>Arbetsgrupp inom SSRK huvudstyrelse etablerades direkt efter fullmäktige med medlemmar utsedda av SSRK-organisationen.</a:t>
            </a:r>
            <a:endParaRPr lang="sv-SE" sz="1600" dirty="0">
              <a:cs typeface="Arial"/>
            </a:endParaRPr>
          </a:p>
          <a:p>
            <a:pPr marL="457200" indent="-457200">
              <a:buFontTx/>
              <a:buChar char="-"/>
            </a:pPr>
            <a:r>
              <a:rPr lang="sv-SE" sz="1600" dirty="0">
                <a:latin typeface="Arial"/>
                <a:cs typeface="Arial"/>
              </a:rPr>
              <a:t>Workshop med SSRK avdelningar och SSRK rasklubbar skedde i november 2021. </a:t>
            </a:r>
          </a:p>
          <a:p>
            <a:pPr marL="457200" indent="-457200">
              <a:buFontTx/>
              <a:buChar char="-"/>
            </a:pPr>
            <a:r>
              <a:rPr lang="sv-SE" sz="1600" dirty="0">
                <a:latin typeface="Arial"/>
                <a:cs typeface="Arial"/>
              </a:rPr>
              <a:t>Medlemsenkät skickades ut i årsskiftet 2022/2023.</a:t>
            </a:r>
          </a:p>
          <a:p>
            <a:pPr marL="457200" indent="-457200">
              <a:buFontTx/>
              <a:buChar char="-"/>
            </a:pPr>
            <a:r>
              <a:rPr lang="sv-SE" sz="1600" dirty="0">
                <a:latin typeface="Arial"/>
                <a:cs typeface="Arial"/>
              </a:rPr>
              <a:t>Workshop kring enkätsvaren på Funktionärsträffen i april 2023.</a:t>
            </a:r>
          </a:p>
          <a:p>
            <a:pPr marL="457200" indent="-457200">
              <a:buFontTx/>
              <a:buChar char="-"/>
            </a:pPr>
            <a:r>
              <a:rPr lang="sv-SE" sz="1600" dirty="0">
                <a:latin typeface="Arial"/>
                <a:cs typeface="Arial"/>
              </a:rPr>
              <a:t>En handlingsplan arbetades fram av arbetsgruppen.</a:t>
            </a:r>
          </a:p>
          <a:p>
            <a:pPr marL="457200" indent="-457200">
              <a:buFontTx/>
              <a:buChar char="-"/>
            </a:pPr>
            <a:r>
              <a:rPr lang="sv-SE" sz="1600" dirty="0">
                <a:latin typeface="Arial"/>
                <a:cs typeface="Arial"/>
              </a:rPr>
              <a:t>Framtagande och publicering av ”bubbelbilden” som beskriver </a:t>
            </a:r>
            <a:r>
              <a:rPr lang="sv-SE" sz="1600" dirty="0" err="1">
                <a:latin typeface="Arial"/>
                <a:cs typeface="Arial"/>
              </a:rPr>
              <a:t>SSRKs</a:t>
            </a:r>
            <a:r>
              <a:rPr lang="sv-SE" sz="1600" dirty="0">
                <a:latin typeface="Arial"/>
                <a:cs typeface="Arial"/>
              </a:rPr>
              <a:t> hela organisation och uppdrag att leverera enligt stagar och direktiv. </a:t>
            </a:r>
          </a:p>
          <a:p>
            <a:pPr>
              <a:buNone/>
            </a:pPr>
            <a:endParaRPr lang="sv-SE" sz="1600" dirty="0">
              <a:latin typeface="Arial"/>
              <a:cs typeface="Arial"/>
            </a:endParaRPr>
          </a:p>
          <a:p>
            <a:pPr>
              <a:buNone/>
            </a:pPr>
            <a:r>
              <a:rPr lang="sv-SE" sz="1600" dirty="0">
                <a:latin typeface="Arial"/>
                <a:cs typeface="Arial"/>
              </a:rPr>
              <a:t>Uppdrag fullmäktige maj 2023</a:t>
            </a:r>
          </a:p>
          <a:p>
            <a:pPr marL="457200" indent="-457200">
              <a:buFontTx/>
              <a:buChar char="-"/>
            </a:pPr>
            <a:r>
              <a:rPr lang="sv-SE" sz="1600" dirty="0">
                <a:latin typeface="Arial"/>
                <a:cs typeface="Arial"/>
              </a:rPr>
              <a:t>En ny arbetsgrupp inom SSRK huvudstyrelse etablerades direkt efter fullmäktige med medlemmar utsedda av SSRK-organisationen.</a:t>
            </a:r>
            <a:endParaRPr lang="sv-SE" sz="1600" dirty="0">
              <a:cs typeface="Arial"/>
            </a:endParaRPr>
          </a:p>
          <a:p>
            <a:pPr marL="457200" lvl="1" indent="-457200">
              <a:lnSpc>
                <a:spcPct val="107000"/>
              </a:lnSpc>
              <a:buFontTx/>
              <a:buChar char="-"/>
            </a:pPr>
            <a:r>
              <a:rPr lang="sv-SE" sz="1600" dirty="0">
                <a:latin typeface="Arial"/>
                <a:cs typeface="Arial"/>
              </a:rPr>
              <a:t>Arbetsgruppen prioriterade </a:t>
            </a:r>
            <a:r>
              <a:rPr lang="sv-SE" sz="1600" dirty="0">
                <a:solidFill>
                  <a:schemeClr val="tx2"/>
                </a:solidFill>
                <a:latin typeface="Arial"/>
                <a:cs typeface="Arial"/>
              </a:rPr>
              <a:t>och </a:t>
            </a:r>
            <a:r>
              <a:rPr lang="sv-SE" sz="1600" dirty="0">
                <a:latin typeface="Arial"/>
                <a:cs typeface="Arial"/>
              </a:rPr>
              <a:t>började </a:t>
            </a:r>
            <a:r>
              <a:rPr lang="sv-SE" sz="1600" dirty="0">
                <a:solidFill>
                  <a:schemeClr val="tx2"/>
                </a:solidFill>
                <a:latin typeface="Arial"/>
                <a:cs typeface="Arial"/>
              </a:rPr>
              <a:t>verkställa aktiviteter i handlingsplanen efter beslut av SSRK huvudstyrelse och fortsätta arbeta för att få ett mer attraktivt medlemskap.</a:t>
            </a:r>
            <a:endParaRPr lang="sv-SE" sz="2400" dirty="0">
              <a:latin typeface="Arial"/>
              <a:cs typeface="Arial"/>
            </a:endParaRPr>
          </a:p>
        </p:txBody>
      </p:sp>
      <p:sp>
        <p:nvSpPr>
          <p:cNvPr id="4" name="textruta 3">
            <a:extLst>
              <a:ext uri="{FF2B5EF4-FFF2-40B4-BE49-F238E27FC236}">
                <a16:creationId xmlns:a16="http://schemas.microsoft.com/office/drawing/2014/main" id="{09D02B45-DD6F-42AF-AB2F-136AF1168223}"/>
              </a:ext>
            </a:extLst>
          </p:cNvPr>
          <p:cNvSpPr txBox="1"/>
          <p:nvPr/>
        </p:nvSpPr>
        <p:spPr>
          <a:xfrm>
            <a:off x="408372" y="562243"/>
            <a:ext cx="8300621" cy="384721"/>
          </a:xfrm>
          <a:prstGeom prst="rect">
            <a:avLst/>
          </a:prstGeom>
          <a:noFill/>
        </p:spPr>
        <p:txBody>
          <a:bodyPr wrap="square">
            <a:spAutoFit/>
          </a:bodyPr>
          <a:lstStyle/>
          <a:p>
            <a:pPr algn="ctr">
              <a:buNone/>
            </a:pPr>
            <a:r>
              <a:rPr lang="sv-SE" dirty="0">
                <a:solidFill>
                  <a:schemeClr val="hlink"/>
                </a:solidFill>
                <a:cs typeface="Arial"/>
              </a:rPr>
              <a:t>VÅRT MEDLEMSKAP – Bakgrund, mål och syfte</a:t>
            </a:r>
            <a:endParaRPr lang="sv-SE" dirty="0"/>
          </a:p>
        </p:txBody>
      </p:sp>
    </p:spTree>
    <p:extLst>
      <p:ext uri="{BB962C8B-B14F-4D97-AF65-F5344CB8AC3E}">
        <p14:creationId xmlns:p14="http://schemas.microsoft.com/office/powerpoint/2010/main" val="253992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850386" y="1653136"/>
            <a:ext cx="3792905" cy="4740423"/>
          </a:xfrm>
          <a:prstGeom prst="rect">
            <a:avLst/>
          </a:prstGeom>
        </p:spPr>
      </p:pic>
      <p:sp>
        <p:nvSpPr>
          <p:cNvPr id="8" name="textruta 3">
            <a:extLst>
              <a:ext uri="{FF2B5EF4-FFF2-40B4-BE49-F238E27FC236}">
                <a16:creationId xmlns:a16="http://schemas.microsoft.com/office/drawing/2014/main" id="{06B1AA06-DA84-ACFB-C799-380E07F58178}"/>
              </a:ext>
            </a:extLst>
          </p:cNvPr>
          <p:cNvSpPr txBox="1"/>
          <p:nvPr/>
        </p:nvSpPr>
        <p:spPr>
          <a:xfrm>
            <a:off x="408372" y="946964"/>
            <a:ext cx="8211845" cy="646331"/>
          </a:xfrm>
          <a:prstGeom prst="rect">
            <a:avLst/>
          </a:prstGeom>
          <a:noFill/>
        </p:spPr>
        <p:txBody>
          <a:bodyPr wrap="square" lIns="91440" tIns="45720" rIns="91440" bIns="45720" anchor="t">
            <a:spAutoFit/>
          </a:bodyPr>
          <a:lstStyle/>
          <a:p>
            <a:pPr algn="ctr">
              <a:buNone/>
            </a:pPr>
            <a:r>
              <a:rPr lang="sv-SE" sz="3600" dirty="0">
                <a:latin typeface="Arial"/>
                <a:cs typeface="Arial"/>
              </a:rPr>
              <a:t>Medlemsenkät 2022/2023</a:t>
            </a:r>
            <a:endParaRPr lang="sv-SE" sz="3600" dirty="0"/>
          </a:p>
        </p:txBody>
      </p:sp>
      <p:sp>
        <p:nvSpPr>
          <p:cNvPr id="10" name="textruta 4">
            <a:extLst>
              <a:ext uri="{FF2B5EF4-FFF2-40B4-BE49-F238E27FC236}">
                <a16:creationId xmlns:a16="http://schemas.microsoft.com/office/drawing/2014/main" id="{20347864-C991-C11F-DEAC-FB56E2371233}"/>
              </a:ext>
            </a:extLst>
          </p:cNvPr>
          <p:cNvSpPr txBox="1"/>
          <p:nvPr/>
        </p:nvSpPr>
        <p:spPr>
          <a:xfrm>
            <a:off x="408372" y="562243"/>
            <a:ext cx="8300621" cy="384721"/>
          </a:xfrm>
          <a:prstGeom prst="rect">
            <a:avLst/>
          </a:prstGeom>
          <a:noFill/>
        </p:spPr>
        <p:txBody>
          <a:bodyPr wrap="square">
            <a:spAutoFit/>
          </a:bodyPr>
          <a:lstStyle/>
          <a:p>
            <a:pPr algn="ctr">
              <a:buNone/>
            </a:pPr>
            <a:r>
              <a:rPr lang="sv-SE" dirty="0">
                <a:solidFill>
                  <a:schemeClr val="hlink"/>
                </a:solidFill>
                <a:cs typeface="Arial"/>
              </a:rPr>
              <a:t>VÅRT MEDLEMSKAP</a:t>
            </a:r>
            <a:endParaRPr lang="sv-SE" dirty="0"/>
          </a:p>
        </p:txBody>
      </p:sp>
      <p:sp>
        <p:nvSpPr>
          <p:cNvPr id="2" name="Platshållare för innehåll 2">
            <a:extLst>
              <a:ext uri="{FF2B5EF4-FFF2-40B4-BE49-F238E27FC236}">
                <a16:creationId xmlns:a16="http://schemas.microsoft.com/office/drawing/2014/main" id="{5AA0442C-5ACE-27C1-0C1E-A0EB9AD4FFDC}"/>
              </a:ext>
            </a:extLst>
          </p:cNvPr>
          <p:cNvSpPr>
            <a:spLocks noGrp="1"/>
          </p:cNvSpPr>
          <p:nvPr>
            <p:ph idx="1"/>
          </p:nvPr>
        </p:nvSpPr>
        <p:spPr>
          <a:xfrm>
            <a:off x="6083598" y="3148390"/>
            <a:ext cx="2045336" cy="1749914"/>
          </a:xfrm>
        </p:spPr>
        <p:txBody>
          <a:bodyPr>
            <a:normAutofit/>
          </a:bodyPr>
          <a:lstStyle/>
          <a:p>
            <a:pPr marL="0" indent="0">
              <a:buNone/>
            </a:pPr>
            <a:r>
              <a:rPr lang="sv-SE" sz="1500" b="1" dirty="0"/>
              <a:t>Lågt betyg:</a:t>
            </a:r>
          </a:p>
          <a:p>
            <a:r>
              <a:rPr lang="sv-SE" sz="1500" b="1" dirty="0"/>
              <a:t>Välkomnande</a:t>
            </a:r>
          </a:p>
          <a:p>
            <a:r>
              <a:rPr lang="sv-SE" sz="1500" b="1" dirty="0"/>
              <a:t>Bemötande </a:t>
            </a:r>
          </a:p>
          <a:p>
            <a:r>
              <a:rPr lang="sv-SE" sz="1500" b="1" dirty="0"/>
              <a:t>Inkluderande</a:t>
            </a:r>
          </a:p>
          <a:p>
            <a:pPr marL="0" indent="0">
              <a:buNone/>
            </a:pPr>
            <a:endParaRPr lang="sv-SE" sz="1500" dirty="0"/>
          </a:p>
          <a:p>
            <a:pPr marL="0" indent="0" algn="ctr">
              <a:buNone/>
            </a:pPr>
            <a:endParaRPr lang="sv-SE" sz="1500" dirty="0"/>
          </a:p>
          <a:p>
            <a:pPr marL="0" indent="0">
              <a:buNone/>
            </a:pPr>
            <a:endParaRPr lang="sv-SE" sz="1500" dirty="0"/>
          </a:p>
          <a:p>
            <a:endParaRPr lang="sv-SE" dirty="0"/>
          </a:p>
          <a:p>
            <a:pPr marL="0" indent="0">
              <a:buNone/>
            </a:pPr>
            <a:endParaRPr lang="sv-SE" dirty="0"/>
          </a:p>
        </p:txBody>
      </p:sp>
      <p:sp>
        <p:nvSpPr>
          <p:cNvPr id="3" name="Ellips 2">
            <a:extLst>
              <a:ext uri="{FF2B5EF4-FFF2-40B4-BE49-F238E27FC236}">
                <a16:creationId xmlns:a16="http://schemas.microsoft.com/office/drawing/2014/main" id="{AF9FF6F5-B1C5-6176-3E7A-20CD752D74FB}"/>
              </a:ext>
            </a:extLst>
          </p:cNvPr>
          <p:cNvSpPr/>
          <p:nvPr/>
        </p:nvSpPr>
        <p:spPr bwMode="auto">
          <a:xfrm>
            <a:off x="578840" y="5394121"/>
            <a:ext cx="4622334" cy="444617"/>
          </a:xfrm>
          <a:prstGeom prst="ellipse">
            <a:avLst/>
          </a:prstGeom>
          <a:no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sv-SE" sz="1900" b="0"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347107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0C0F090-0A13-4BB7-BBF2-3C095875BC6A}"/>
              </a:ext>
            </a:extLst>
          </p:cNvPr>
          <p:cNvSpPr txBox="1"/>
          <p:nvPr/>
        </p:nvSpPr>
        <p:spPr>
          <a:xfrm>
            <a:off x="134754" y="946964"/>
            <a:ext cx="8932244" cy="1077218"/>
          </a:xfrm>
          <a:prstGeom prst="rect">
            <a:avLst/>
          </a:prstGeom>
          <a:noFill/>
        </p:spPr>
        <p:txBody>
          <a:bodyPr wrap="square">
            <a:spAutoFit/>
          </a:bodyPr>
          <a:lstStyle/>
          <a:p>
            <a:pPr algn="ctr">
              <a:buNone/>
            </a:pPr>
            <a:r>
              <a:rPr lang="sv-SE" sz="3200" dirty="0"/>
              <a:t>Vad är problemen i SSRK organisationen?</a:t>
            </a:r>
            <a:br>
              <a:rPr lang="sv-SE" sz="3600" dirty="0"/>
            </a:br>
            <a:r>
              <a:rPr lang="sv-SE" sz="3200" dirty="0"/>
              <a:t>Finns det problem i SSRK organisationen?</a:t>
            </a:r>
          </a:p>
        </p:txBody>
      </p:sp>
      <p:sp>
        <p:nvSpPr>
          <p:cNvPr id="4" name="textruta 3">
            <a:extLst>
              <a:ext uri="{FF2B5EF4-FFF2-40B4-BE49-F238E27FC236}">
                <a16:creationId xmlns:a16="http://schemas.microsoft.com/office/drawing/2014/main" id="{09D02B45-DD6F-42AF-AB2F-136AF1168223}"/>
              </a:ext>
            </a:extLst>
          </p:cNvPr>
          <p:cNvSpPr txBox="1"/>
          <p:nvPr/>
        </p:nvSpPr>
        <p:spPr>
          <a:xfrm>
            <a:off x="408372" y="562243"/>
            <a:ext cx="8300621" cy="384721"/>
          </a:xfrm>
          <a:prstGeom prst="rect">
            <a:avLst/>
          </a:prstGeom>
          <a:noFill/>
        </p:spPr>
        <p:txBody>
          <a:bodyPr wrap="square">
            <a:spAutoFit/>
          </a:bodyPr>
          <a:lstStyle/>
          <a:p>
            <a:pPr algn="ctr">
              <a:buNone/>
            </a:pPr>
            <a:r>
              <a:rPr lang="sv-SE" dirty="0">
                <a:solidFill>
                  <a:schemeClr val="hlink"/>
                </a:solidFill>
                <a:cs typeface="Arial"/>
              </a:rPr>
              <a:t>VÅRT MEDLEMSKAP</a:t>
            </a:r>
            <a:endParaRPr lang="sv-SE" dirty="0"/>
          </a:p>
        </p:txBody>
      </p:sp>
      <p:sp>
        <p:nvSpPr>
          <p:cNvPr id="2" name="Rektangel 1"/>
          <p:cNvSpPr/>
          <p:nvPr/>
        </p:nvSpPr>
        <p:spPr>
          <a:xfrm>
            <a:off x="548640" y="1910539"/>
            <a:ext cx="8354728" cy="4939942"/>
          </a:xfrm>
          <a:prstGeom prst="rect">
            <a:avLst/>
          </a:prstGeom>
        </p:spPr>
        <p:txBody>
          <a:bodyPr wrap="square">
            <a:spAutoFit/>
          </a:bodyPr>
          <a:lstStyle/>
          <a:p>
            <a:pPr lvl="0">
              <a:lnSpc>
                <a:spcPct val="107000"/>
              </a:lnSpc>
              <a:spcAft>
                <a:spcPts val="0"/>
              </a:spcAft>
              <a:buNone/>
            </a:pPr>
            <a:endParaRPr lang="sv-S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Tolkning att; Medlemmar på oklara grunder har rätt att delta på olika arrangemang </a:t>
            </a:r>
            <a:br>
              <a:rPr lang="sv-SE" sz="1100" dirty="0">
                <a:latin typeface="Calibri" panose="020F0502020204030204" pitchFamily="34" charset="0"/>
                <a:ea typeface="Calibri" panose="020F0502020204030204" pitchFamily="34" charset="0"/>
                <a:cs typeface="Times New Roman" panose="02020603050405020304" pitchFamily="18" charset="0"/>
              </a:rPr>
            </a:br>
            <a:r>
              <a:rPr lang="sv-SE" sz="800" dirty="0">
                <a:latin typeface="Calibri" panose="020F0502020204030204" pitchFamily="34" charset="0"/>
                <a:ea typeface="Calibri" panose="020F0502020204030204" pitchFamily="34" charset="0"/>
                <a:cs typeface="Times New Roman" panose="02020603050405020304" pitchFamily="18" charset="0"/>
              </a:rPr>
              <a:t>(SSRK avdelningsmedlem får starta på rasklubbsarrangemang men inte tvärtom enligt jaktprovsanvisningar)</a:t>
            </a:r>
            <a:endParaRPr lang="sv-S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Spår kvar kring organisation som bygger på design från 70 talet; rasklubbar och avdelningar olika uppdrag</a:t>
            </a: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Upplevelse av en oklar organisation med oklara roller – vad sker vart och varför, otydligt</a:t>
            </a: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Medlemmar kopplar ihop medlemsavgift och rösträtt – koppling pengar och makt, demokrati</a:t>
            </a:r>
          </a:p>
          <a:p>
            <a:pPr marL="742950" lvl="1" indent="-285750">
              <a:lnSpc>
                <a:spcPct val="107000"/>
              </a:lnSpc>
              <a:spcAft>
                <a:spcPts val="0"/>
              </a:spcAft>
              <a:buFont typeface="Courier New" panose="02070309020205020404" pitchFamily="49" charset="0"/>
              <a:buChar char="o"/>
            </a:pPr>
            <a:r>
              <a:rPr lang="sv-SE" sz="1100" dirty="0">
                <a:latin typeface="Calibri" panose="020F0502020204030204" pitchFamily="34" charset="0"/>
                <a:ea typeface="Calibri" panose="020F0502020204030204" pitchFamily="34" charset="0"/>
                <a:cs typeface="Times New Roman" panose="02020603050405020304" pitchFamily="18" charset="0"/>
              </a:rPr>
              <a:t>En medlem en röst (50/50 avdelningar/rasklubbar)</a:t>
            </a:r>
          </a:p>
          <a:p>
            <a:pPr marL="742950" lvl="1" indent="-285750">
              <a:lnSpc>
                <a:spcPct val="107000"/>
              </a:lnSpc>
              <a:spcAft>
                <a:spcPts val="800"/>
              </a:spcAft>
              <a:buFont typeface="Courier New" panose="02070309020205020404" pitchFamily="49" charset="0"/>
              <a:buChar char="o"/>
            </a:pPr>
            <a:r>
              <a:rPr lang="sv-SE" sz="1100" dirty="0">
                <a:latin typeface="Calibri" panose="020F0502020204030204" pitchFamily="34" charset="0"/>
                <a:ea typeface="Calibri" panose="020F0502020204030204" pitchFamily="34" charset="0"/>
                <a:cs typeface="Times New Roman" panose="02020603050405020304" pitchFamily="18" charset="0"/>
              </a:rPr>
              <a:t>Medlemsbaserad central finansiering sker olika </a:t>
            </a:r>
          </a:p>
          <a:p>
            <a:pPr marL="685800">
              <a:lnSpc>
                <a:spcPct val="107000"/>
              </a:lnSpc>
              <a:spcAft>
                <a:spcPts val="800"/>
              </a:spcAft>
            </a:pPr>
            <a:r>
              <a:rPr lang="sv-SE" sz="800" dirty="0">
                <a:latin typeface="Calibri" panose="020F0502020204030204" pitchFamily="34" charset="0"/>
                <a:ea typeface="Calibri" panose="020F0502020204030204" pitchFamily="34" charset="0"/>
                <a:cs typeface="Times New Roman" panose="02020603050405020304" pitchFamily="18" charset="0"/>
              </a:rPr>
              <a:t>(Frikoppling mellan vilka som har makten och vilka som betalar – hur medlemsavgifter/rösträtter ser ut (rasklubbsmedlem betalar in mindre del till SSRK central men har samma , orättvisa)</a:t>
            </a:r>
            <a:endParaRPr lang="sv-S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Dålig kommunikation/dialog mellan oss i organisationen – finnas lokala variationer</a:t>
            </a:r>
          </a:p>
          <a:p>
            <a:pPr marL="742950" lvl="1" indent="-285750">
              <a:lnSpc>
                <a:spcPct val="107000"/>
              </a:lnSpc>
              <a:spcAft>
                <a:spcPts val="0"/>
              </a:spcAft>
              <a:buFont typeface="Courier New" panose="02070309020205020404" pitchFamily="49" charset="0"/>
              <a:buChar char="o"/>
            </a:pPr>
            <a:r>
              <a:rPr lang="sv-SE" sz="1100" dirty="0">
                <a:latin typeface="Calibri" panose="020F0502020204030204" pitchFamily="34" charset="0"/>
                <a:ea typeface="Calibri" panose="020F0502020204030204" pitchFamily="34" charset="0"/>
                <a:cs typeface="Times New Roman" panose="02020603050405020304" pitchFamily="18" charset="0"/>
              </a:rPr>
              <a:t>Vi och dem attityder</a:t>
            </a: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Utifrån rasklubbsperspektiv så fungerar avdelningarna väldigt olika och vice versa </a:t>
            </a: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Vi håller på med mycket (mästerskap, tävling ..) som är långt ifrån vad som står i stadgan – vad är huvudsyftet med varför vi finns</a:t>
            </a: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Vi är här för hundägarna och hundarna och inte oss själva</a:t>
            </a:r>
          </a:p>
          <a:p>
            <a:pPr marL="342900" lvl="0" indent="-342900">
              <a:lnSpc>
                <a:spcPct val="107000"/>
              </a:lnSpc>
              <a:spcAft>
                <a:spcPts val="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Vi glömmer bort att vi har ett delegerat rasansvar och med allt som det innebär</a:t>
            </a:r>
          </a:p>
          <a:p>
            <a:pPr marL="342900" lvl="0" indent="-342900">
              <a:lnSpc>
                <a:spcPct val="107000"/>
              </a:lnSpc>
              <a:spcAft>
                <a:spcPts val="80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Apportören speglar inte helheten och riktar sig inte till majoriteten av medlemsbasen</a:t>
            </a:r>
          </a:p>
          <a:p>
            <a:pPr marL="342900" lvl="0" indent="-342900">
              <a:lnSpc>
                <a:spcPct val="107000"/>
              </a:lnSpc>
              <a:spcAft>
                <a:spcPts val="800"/>
              </a:spcAft>
              <a:buFont typeface="Symbol" panose="05050102010706020507" pitchFamily="18" charset="2"/>
              <a:buChar char=""/>
            </a:pPr>
            <a:r>
              <a:rPr lang="sv-SE" sz="1100" dirty="0">
                <a:latin typeface="Calibri" panose="020F0502020204030204" pitchFamily="34" charset="0"/>
                <a:ea typeface="Calibri" panose="020F0502020204030204" pitchFamily="34" charset="0"/>
                <a:cs typeface="Times New Roman" panose="02020603050405020304" pitchFamily="18" charset="0"/>
              </a:rPr>
              <a:t>Att vi uttrycker oss som SSRK och rasklubbarna och inte SSRK som består av avdelningar och rasklubbar och </a:t>
            </a:r>
            <a:br>
              <a:rPr lang="sv-SE" sz="1100" dirty="0">
                <a:latin typeface="Calibri" panose="020F0502020204030204" pitchFamily="34" charset="0"/>
                <a:ea typeface="Calibri" panose="020F0502020204030204" pitchFamily="34" charset="0"/>
                <a:cs typeface="Times New Roman" panose="02020603050405020304" pitchFamily="18" charset="0"/>
              </a:rPr>
            </a:br>
            <a:r>
              <a:rPr lang="sv-SE" sz="1100" dirty="0">
                <a:latin typeface="Calibri" panose="020F0502020204030204" pitchFamily="34" charset="0"/>
                <a:ea typeface="Calibri" panose="020F0502020204030204" pitchFamily="34" charset="0"/>
                <a:cs typeface="Times New Roman" panose="02020603050405020304" pitchFamily="18" charset="0"/>
              </a:rPr>
              <a:t>alla olika verksamhetsområden</a:t>
            </a:r>
            <a:endParaRPr lang="sv-SE" dirty="0"/>
          </a:p>
        </p:txBody>
      </p:sp>
    </p:spTree>
    <p:extLst>
      <p:ext uri="{BB962C8B-B14F-4D97-AF65-F5344CB8AC3E}">
        <p14:creationId xmlns:p14="http://schemas.microsoft.com/office/powerpoint/2010/main" val="311137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E6DF001-C7AE-6641-827C-969EF66AB015}"/>
              </a:ext>
            </a:extLst>
          </p:cNvPr>
          <p:cNvSpPr/>
          <p:nvPr/>
        </p:nvSpPr>
        <p:spPr bwMode="auto">
          <a:xfrm>
            <a:off x="494950" y="4085439"/>
            <a:ext cx="8351786" cy="1451295"/>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sv-SE" sz="1900" b="0" i="0" u="none" strike="noStrike" cap="none" normalizeH="0" baseline="0" dirty="0">
              <a:ln>
                <a:noFill/>
              </a:ln>
              <a:solidFill>
                <a:schemeClr val="tx2"/>
              </a:solidFill>
              <a:effectLst/>
              <a:latin typeface="Arial" charset="0"/>
            </a:endParaRPr>
          </a:p>
        </p:txBody>
      </p:sp>
      <p:sp>
        <p:nvSpPr>
          <p:cNvPr id="3" name="textruta 2">
            <a:extLst>
              <a:ext uri="{FF2B5EF4-FFF2-40B4-BE49-F238E27FC236}">
                <a16:creationId xmlns:a16="http://schemas.microsoft.com/office/drawing/2014/main" id="{C0C0F090-0A13-4BB7-BBF2-3C095875BC6A}"/>
              </a:ext>
            </a:extLst>
          </p:cNvPr>
          <p:cNvSpPr txBox="1"/>
          <p:nvPr/>
        </p:nvSpPr>
        <p:spPr>
          <a:xfrm>
            <a:off x="408372" y="946964"/>
            <a:ext cx="8211845" cy="1077218"/>
          </a:xfrm>
          <a:prstGeom prst="rect">
            <a:avLst/>
          </a:prstGeom>
          <a:noFill/>
        </p:spPr>
        <p:txBody>
          <a:bodyPr wrap="square">
            <a:spAutoFit/>
          </a:bodyPr>
          <a:lstStyle/>
          <a:p>
            <a:pPr algn="ctr">
              <a:buNone/>
            </a:pPr>
            <a:r>
              <a:rPr lang="sv-SE" sz="3200" dirty="0"/>
              <a:t>Möjligheter och önskat läge för </a:t>
            </a:r>
            <a:br>
              <a:rPr lang="sv-SE" sz="3200" dirty="0"/>
            </a:br>
            <a:r>
              <a:rPr lang="sv-SE" sz="3200" dirty="0"/>
              <a:t>SSRK som organisation</a:t>
            </a:r>
            <a:endParaRPr lang="sv-SE" sz="3600" dirty="0"/>
          </a:p>
        </p:txBody>
      </p:sp>
      <p:sp>
        <p:nvSpPr>
          <p:cNvPr id="4" name="textruta 3">
            <a:extLst>
              <a:ext uri="{FF2B5EF4-FFF2-40B4-BE49-F238E27FC236}">
                <a16:creationId xmlns:a16="http://schemas.microsoft.com/office/drawing/2014/main" id="{09D02B45-DD6F-42AF-AB2F-136AF1168223}"/>
              </a:ext>
            </a:extLst>
          </p:cNvPr>
          <p:cNvSpPr txBox="1"/>
          <p:nvPr/>
        </p:nvSpPr>
        <p:spPr>
          <a:xfrm>
            <a:off x="408372" y="562243"/>
            <a:ext cx="8300621" cy="384721"/>
          </a:xfrm>
          <a:prstGeom prst="rect">
            <a:avLst/>
          </a:prstGeom>
          <a:noFill/>
        </p:spPr>
        <p:txBody>
          <a:bodyPr wrap="square">
            <a:spAutoFit/>
          </a:bodyPr>
          <a:lstStyle/>
          <a:p>
            <a:pPr algn="ctr">
              <a:buNone/>
            </a:pPr>
            <a:r>
              <a:rPr lang="sv-SE" dirty="0">
                <a:solidFill>
                  <a:schemeClr val="hlink"/>
                </a:solidFill>
                <a:cs typeface="Arial"/>
              </a:rPr>
              <a:t>VÅRT MEDLEMSKAP</a:t>
            </a:r>
            <a:endParaRPr lang="sv-SE" dirty="0"/>
          </a:p>
        </p:txBody>
      </p:sp>
      <p:sp>
        <p:nvSpPr>
          <p:cNvPr id="2" name="Rektangel 1"/>
          <p:cNvSpPr/>
          <p:nvPr/>
        </p:nvSpPr>
        <p:spPr>
          <a:xfrm>
            <a:off x="270628" y="2110520"/>
            <a:ext cx="8576108" cy="4485074"/>
          </a:xfrm>
          <a:prstGeom prst="rect">
            <a:avLst/>
          </a:prstGeom>
        </p:spPr>
        <p:txBody>
          <a:bodyPr wrap="square">
            <a:spAutoFit/>
          </a:bodyPr>
          <a:lstStyle/>
          <a:p>
            <a:pPr marL="742950" lvl="1" indent="-285750">
              <a:lnSpc>
                <a:spcPct val="107000"/>
              </a:lnSpc>
              <a:spcAft>
                <a:spcPts val="0"/>
              </a:spcAft>
              <a:buFont typeface="Symbol" panose="05050102010706020507" pitchFamily="18" charset="2"/>
              <a:buChar char=""/>
            </a:pPr>
            <a:r>
              <a:rPr lang="sv-SE" sz="1600" dirty="0">
                <a:latin typeface="Calibri" panose="020F0502020204030204" pitchFamily="34" charset="0"/>
                <a:ea typeface="Calibri" panose="020F0502020204030204" pitchFamily="34" charset="0"/>
                <a:cs typeface="Times New Roman" panose="02020603050405020304" pitchFamily="18" charset="0"/>
              </a:rPr>
              <a:t>Mycket fungerar bra, det som diskuteras är detaljer </a:t>
            </a:r>
          </a:p>
          <a:p>
            <a:pPr marL="742950" lvl="1" indent="-285750">
              <a:lnSpc>
                <a:spcPct val="107000"/>
              </a:lnSpc>
              <a:spcAft>
                <a:spcPts val="0"/>
              </a:spcAft>
              <a:buFont typeface="Symbol" panose="05050102010706020507" pitchFamily="18" charset="2"/>
              <a:buChar char=""/>
            </a:pPr>
            <a:r>
              <a:rPr lang="sv-SE" sz="1600" dirty="0">
                <a:latin typeface="Calibri" panose="020F0502020204030204" pitchFamily="34" charset="0"/>
                <a:ea typeface="Calibri" panose="020F0502020204030204" pitchFamily="34" charset="0"/>
                <a:cs typeface="Times New Roman" panose="02020603050405020304" pitchFamily="18" charset="0"/>
              </a:rPr>
              <a:t>Dokumentera tydligare beslut och varför ett beslut fattas </a:t>
            </a:r>
          </a:p>
          <a:p>
            <a:pPr marL="742950" lvl="1" indent="-285750">
              <a:lnSpc>
                <a:spcPct val="107000"/>
              </a:lnSpc>
              <a:spcAft>
                <a:spcPts val="0"/>
              </a:spcAft>
              <a:buFont typeface="Symbol" panose="05050102010706020507" pitchFamily="18" charset="2"/>
              <a:buChar char=""/>
            </a:pPr>
            <a:r>
              <a:rPr lang="sv-SE" sz="1600" dirty="0">
                <a:latin typeface="Calibri" panose="020F0502020204030204" pitchFamily="34" charset="0"/>
                <a:ea typeface="Calibri" panose="020F0502020204030204" pitchFamily="34" charset="0"/>
                <a:cs typeface="Times New Roman" panose="02020603050405020304" pitchFamily="18" charset="0"/>
              </a:rPr>
              <a:t>Konkreta i delegationsansvar rörande ras- och avdelningsuppdrag</a:t>
            </a:r>
          </a:p>
          <a:p>
            <a:pPr marL="742950" lvl="1" indent="-285750">
              <a:lnSpc>
                <a:spcPct val="107000"/>
              </a:lnSpc>
              <a:spcAft>
                <a:spcPts val="0"/>
              </a:spcAft>
              <a:buFont typeface="Symbol" panose="05050102010706020507" pitchFamily="18" charset="2"/>
              <a:buChar char=""/>
            </a:pPr>
            <a:r>
              <a:rPr lang="sv-SE" sz="1600" dirty="0">
                <a:latin typeface="Calibri" panose="020F0502020204030204" pitchFamily="34" charset="0"/>
                <a:ea typeface="Calibri" panose="020F0502020204030204" pitchFamily="34" charset="0"/>
                <a:cs typeface="Times New Roman" panose="02020603050405020304" pitchFamily="18" charset="0"/>
              </a:rPr>
              <a:t>Vad är mål och syfte med organisationen och organisationens delar</a:t>
            </a:r>
          </a:p>
          <a:p>
            <a:pPr marL="742950" lvl="1" indent="-285750">
              <a:lnSpc>
                <a:spcPct val="107000"/>
              </a:lnSpc>
              <a:spcAft>
                <a:spcPts val="0"/>
              </a:spcAft>
              <a:buFont typeface="Symbol" panose="05050102010706020507" pitchFamily="18" charset="2"/>
              <a:buChar char=""/>
            </a:pPr>
            <a:r>
              <a:rPr lang="sv-SE" sz="1600" dirty="0">
                <a:latin typeface="Calibri" panose="020F0502020204030204" pitchFamily="34" charset="0"/>
                <a:ea typeface="Calibri" panose="020F0502020204030204" pitchFamily="34" charset="0"/>
                <a:cs typeface="Times New Roman" panose="02020603050405020304" pitchFamily="18" charset="0"/>
              </a:rPr>
              <a:t>Arbetsro – ägna vår tid åt det vi ska göra</a:t>
            </a:r>
          </a:p>
          <a:p>
            <a:pPr marL="742950" lvl="1" indent="-285750">
              <a:lnSpc>
                <a:spcPct val="107000"/>
              </a:lnSpc>
              <a:spcAft>
                <a:spcPts val="0"/>
              </a:spcAft>
              <a:buFont typeface="Symbol" panose="05050102010706020507" pitchFamily="18" charset="2"/>
              <a:buChar char=""/>
            </a:pPr>
            <a:r>
              <a:rPr lang="sv-SE" sz="1600" b="1" dirty="0">
                <a:latin typeface="Calibri" panose="020F0502020204030204" pitchFamily="34" charset="0"/>
                <a:ea typeface="Calibri" panose="020F0502020204030204" pitchFamily="34" charset="0"/>
                <a:cs typeface="Times New Roman" panose="02020603050405020304" pitchFamily="18" charset="0"/>
              </a:rPr>
              <a:t>Mer sammanhållen organisation – se vinster med samarbete</a:t>
            </a:r>
          </a:p>
          <a:p>
            <a:pPr marL="742950" lvl="1" indent="-285750">
              <a:lnSpc>
                <a:spcPct val="107000"/>
              </a:lnSpc>
              <a:spcAft>
                <a:spcPts val="0"/>
              </a:spcAft>
              <a:buFont typeface="Symbol" panose="05050102010706020507" pitchFamily="18" charset="2"/>
              <a:buChar char=""/>
            </a:pPr>
            <a:r>
              <a:rPr lang="sv-SE" sz="1600" b="1" dirty="0">
                <a:latin typeface="Calibri" panose="020F0502020204030204" pitchFamily="34" charset="0"/>
                <a:ea typeface="Calibri" panose="020F0502020204030204" pitchFamily="34" charset="0"/>
                <a:cs typeface="Times New Roman" panose="02020603050405020304" pitchFamily="18" charset="0"/>
              </a:rPr>
              <a:t>Bibehålla medlemmar och få fler medlemmar</a:t>
            </a:r>
          </a:p>
          <a:p>
            <a:pPr marL="742950" lvl="1" indent="-285750">
              <a:lnSpc>
                <a:spcPct val="107000"/>
              </a:lnSpc>
              <a:spcAft>
                <a:spcPts val="0"/>
              </a:spcAft>
              <a:buFont typeface="Symbol" panose="05050102010706020507" pitchFamily="18" charset="2"/>
              <a:buChar char=""/>
            </a:pPr>
            <a:r>
              <a:rPr lang="sv-SE" sz="1600" b="1" dirty="0">
                <a:latin typeface="Calibri" panose="020F0502020204030204" pitchFamily="34" charset="0"/>
                <a:ea typeface="Calibri" panose="020F0502020204030204" pitchFamily="34" charset="0"/>
                <a:cs typeface="Times New Roman" panose="02020603050405020304" pitchFamily="18" charset="0"/>
              </a:rPr>
              <a:t>Fler medlemmar som vill delta i ideellt arbete – lätt att få funktionärer, förtroendevalda</a:t>
            </a:r>
          </a:p>
          <a:p>
            <a:pPr marL="742950" lvl="1" indent="-285750">
              <a:lnSpc>
                <a:spcPct val="107000"/>
              </a:lnSpc>
              <a:spcAft>
                <a:spcPts val="0"/>
              </a:spcAft>
              <a:buFont typeface="Symbol" panose="05050102010706020507" pitchFamily="18" charset="2"/>
              <a:buChar char=""/>
            </a:pPr>
            <a:r>
              <a:rPr lang="sv-SE" sz="1600" b="1" dirty="0">
                <a:latin typeface="Calibri" panose="020F0502020204030204" pitchFamily="34" charset="0"/>
                <a:ea typeface="Calibri" panose="020F0502020204030204" pitchFamily="34" charset="0"/>
                <a:cs typeface="Times New Roman" panose="02020603050405020304" pitchFamily="18" charset="0"/>
              </a:rPr>
              <a:t>Inbjudande och välkomnande organisation</a:t>
            </a:r>
          </a:p>
          <a:p>
            <a:pPr marL="742950" lvl="1" indent="-285750">
              <a:lnSpc>
                <a:spcPct val="107000"/>
              </a:lnSpc>
              <a:spcAft>
                <a:spcPts val="0"/>
              </a:spcAft>
              <a:buFont typeface="Symbol" panose="05050102010706020507" pitchFamily="18" charset="2"/>
              <a:buChar char=""/>
            </a:pPr>
            <a:r>
              <a:rPr lang="sv-SE" sz="1600" dirty="0">
                <a:latin typeface="Calibri" panose="020F0502020204030204" pitchFamily="34" charset="0"/>
                <a:ea typeface="Calibri" panose="020F0502020204030204" pitchFamily="34" charset="0"/>
                <a:cs typeface="Times New Roman" panose="02020603050405020304" pitchFamily="18" charset="0"/>
              </a:rPr>
              <a:t>Friska och rastypiska raser – både jaktligt och exteriört -&gt; har en verksamhet som kan </a:t>
            </a:r>
            <a:r>
              <a:rPr lang="sv-SE" sz="1600" dirty="0" err="1">
                <a:latin typeface="Calibri" panose="020F0502020204030204" pitchFamily="34" charset="0"/>
                <a:ea typeface="Calibri" panose="020F0502020204030204" pitchFamily="34" charset="0"/>
                <a:cs typeface="Times New Roman" panose="02020603050405020304" pitchFamily="18" charset="0"/>
              </a:rPr>
              <a:t>avelsutvärderas</a:t>
            </a:r>
            <a:r>
              <a:rPr lang="sv-SE" sz="1600" dirty="0">
                <a:latin typeface="Calibri" panose="020F0502020204030204" pitchFamily="34" charset="0"/>
                <a:ea typeface="Calibri" panose="020F0502020204030204" pitchFamily="34" charset="0"/>
                <a:cs typeface="Times New Roman" panose="02020603050405020304" pitchFamily="18" charset="0"/>
              </a:rPr>
              <a:t> och får människor som kan och vill arbeta med sina hundar</a:t>
            </a:r>
          </a:p>
          <a:p>
            <a:pPr marL="742950" lvl="1" indent="-285750">
              <a:lnSpc>
                <a:spcPct val="107000"/>
              </a:lnSpc>
              <a:spcAft>
                <a:spcPts val="800"/>
              </a:spcAft>
              <a:buFont typeface="Symbol" panose="05050102010706020507" pitchFamily="18" charset="2"/>
              <a:buChar char=""/>
            </a:pPr>
            <a:r>
              <a:rPr lang="sv-SE" sz="1600" dirty="0">
                <a:latin typeface="Calibri" panose="020F0502020204030204" pitchFamily="34" charset="0"/>
                <a:ea typeface="Calibri" panose="020F0502020204030204" pitchFamily="34" charset="0"/>
                <a:cs typeface="Times New Roman" panose="02020603050405020304" pitchFamily="18" charset="0"/>
              </a:rPr>
              <a:t>Tydliga roller, uppdrag och förväntningar åt alla håll i organisationen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96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79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text, cirkel, skärmbild, Teckensnitt&#10;&#10;AI-genererat innehåll kan vara felaktigt.">
            <a:extLst>
              <a:ext uri="{FF2B5EF4-FFF2-40B4-BE49-F238E27FC236}">
                <a16:creationId xmlns:a16="http://schemas.microsoft.com/office/drawing/2014/main" id="{2B62464B-3E95-801D-E78A-935D6E5A90A1}"/>
              </a:ext>
            </a:extLst>
          </p:cNvPr>
          <p:cNvPicPr>
            <a:picLocks noChangeAspect="1"/>
          </p:cNvPicPr>
          <p:nvPr/>
        </p:nvPicPr>
        <p:blipFill>
          <a:blip r:embed="rId3"/>
          <a:stretch>
            <a:fillRect/>
          </a:stretch>
        </p:blipFill>
        <p:spPr>
          <a:xfrm>
            <a:off x="482600" y="1128713"/>
            <a:ext cx="8178799" cy="4600573"/>
          </a:xfrm>
          <a:prstGeom prst="rect">
            <a:avLst/>
          </a:prstGeom>
        </p:spPr>
      </p:pic>
    </p:spTree>
    <p:extLst>
      <p:ext uri="{BB962C8B-B14F-4D97-AF65-F5344CB8AC3E}">
        <p14:creationId xmlns:p14="http://schemas.microsoft.com/office/powerpoint/2010/main" val="347799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1D191-60B6-504E-C728-BEEF9C1B8101}"/>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97503317-0730-0989-0F64-9A1FE521FBBF}"/>
              </a:ext>
            </a:extLst>
          </p:cNvPr>
          <p:cNvSpPr txBox="1"/>
          <p:nvPr/>
        </p:nvSpPr>
        <p:spPr>
          <a:xfrm>
            <a:off x="647071" y="1651131"/>
            <a:ext cx="7831060" cy="3604705"/>
          </a:xfrm>
          <a:prstGeom prst="rect">
            <a:avLst/>
          </a:prstGeom>
          <a:noFill/>
        </p:spPr>
        <p:txBody>
          <a:bodyPr wrap="square" lIns="91440" tIns="45720" rIns="91440" bIns="45720" anchor="t">
            <a:spAutoFit/>
          </a:bodyPr>
          <a:lstStyle/>
          <a:p>
            <a:pPr>
              <a:buNone/>
            </a:pPr>
            <a:r>
              <a:rPr lang="sv-SE" sz="1600" dirty="0">
                <a:latin typeface="Arial"/>
                <a:cs typeface="Arial"/>
              </a:rPr>
              <a:t>Representantskapsmötet 2024-04-20 gruppdiskussioner kring </a:t>
            </a:r>
          </a:p>
          <a:p>
            <a:pPr>
              <a:buNone/>
            </a:pPr>
            <a:endParaRPr lang="sv-SE" sz="1600" dirty="0">
              <a:latin typeface="Arial"/>
              <a:cs typeface="Arial"/>
            </a:endParaRPr>
          </a:p>
          <a:p>
            <a:pPr>
              <a:buNone/>
            </a:pPr>
            <a:r>
              <a:rPr lang="sv-SE" sz="2000" dirty="0">
                <a:latin typeface="Arial"/>
                <a:cs typeface="Arial"/>
              </a:rPr>
              <a:t>SKKs utbildning ”Bli ditt bästa jag – för en bättre medlemskultur”.</a:t>
            </a:r>
            <a:endParaRPr lang="sv-SE" sz="2000" dirty="0"/>
          </a:p>
          <a:p>
            <a:pPr marL="457200" lvl="1" indent="-457200">
              <a:lnSpc>
                <a:spcPct val="107000"/>
              </a:lnSpc>
              <a:buFontTx/>
              <a:buChar char="-"/>
            </a:pPr>
            <a:endParaRPr lang="sv-SE" sz="1600" b="1" dirty="0">
              <a:solidFill>
                <a:schemeClr val="tx2"/>
              </a:solidFill>
              <a:latin typeface="Arial"/>
              <a:cs typeface="Arial"/>
            </a:endParaRPr>
          </a:p>
          <a:p>
            <a:r>
              <a:rPr lang="sv-SE" sz="1600" dirty="0">
                <a:latin typeface="Arial"/>
                <a:cs typeface="Arial"/>
              </a:rPr>
              <a:t>Beslut att skicka ut SKKs utbildning till styrelser inom hela SSRK-organisationen och uppmana att de går igenom detta utbildningsmaterial och påtalar för våra medlemmar att gå igenom den. Allt med syftet att SSRK ska bli en mer välkomnande och inkluderande organisation där alla bemöts väl. </a:t>
            </a:r>
          </a:p>
          <a:p>
            <a:pPr marL="0" lvl="1">
              <a:lnSpc>
                <a:spcPct val="107000"/>
              </a:lnSpc>
              <a:buNone/>
            </a:pPr>
            <a:endParaRPr lang="sv-SE" sz="1600" dirty="0">
              <a:latin typeface="Arial"/>
              <a:cs typeface="Arial"/>
            </a:endParaRPr>
          </a:p>
          <a:p>
            <a:pPr marL="457200" indent="-457200">
              <a:buFontTx/>
              <a:buChar char="-"/>
            </a:pPr>
            <a:endParaRPr lang="sv-SE" sz="2400" dirty="0">
              <a:latin typeface="Arial"/>
              <a:cs typeface="Arial"/>
            </a:endParaRPr>
          </a:p>
        </p:txBody>
      </p:sp>
      <p:sp>
        <p:nvSpPr>
          <p:cNvPr id="4" name="textruta 3">
            <a:extLst>
              <a:ext uri="{FF2B5EF4-FFF2-40B4-BE49-F238E27FC236}">
                <a16:creationId xmlns:a16="http://schemas.microsoft.com/office/drawing/2014/main" id="{426BF012-918C-020E-9AB0-7897D15099A5}"/>
              </a:ext>
            </a:extLst>
          </p:cNvPr>
          <p:cNvSpPr txBox="1"/>
          <p:nvPr/>
        </p:nvSpPr>
        <p:spPr>
          <a:xfrm>
            <a:off x="408372" y="562243"/>
            <a:ext cx="8300621" cy="384721"/>
          </a:xfrm>
          <a:prstGeom prst="rect">
            <a:avLst/>
          </a:prstGeom>
          <a:noFill/>
        </p:spPr>
        <p:txBody>
          <a:bodyPr wrap="square">
            <a:spAutoFit/>
          </a:bodyPr>
          <a:lstStyle/>
          <a:p>
            <a:pPr algn="ctr">
              <a:buNone/>
            </a:pPr>
            <a:r>
              <a:rPr lang="sv-SE" dirty="0">
                <a:solidFill>
                  <a:schemeClr val="hlink"/>
                </a:solidFill>
                <a:cs typeface="Arial"/>
              </a:rPr>
              <a:t>VÅRT MEDLEMSKAP</a:t>
            </a:r>
            <a:endParaRPr lang="sv-SE" dirty="0"/>
          </a:p>
        </p:txBody>
      </p:sp>
    </p:spTree>
    <p:extLst>
      <p:ext uri="{BB962C8B-B14F-4D97-AF65-F5344CB8AC3E}">
        <p14:creationId xmlns:p14="http://schemas.microsoft.com/office/powerpoint/2010/main" val="418081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TT.DocumentTitle"/>
          <p:cNvSpPr>
            <a:spLocks noGrp="1" noChangeArrowheads="1"/>
          </p:cNvSpPr>
          <p:nvPr>
            <p:ph type="ctrTitle"/>
          </p:nvPr>
        </p:nvSpPr>
        <p:spPr>
          <a:xfrm>
            <a:off x="215902" y="4573859"/>
            <a:ext cx="8689975" cy="1626916"/>
          </a:xfrm>
        </p:spPr>
        <p:txBody>
          <a:bodyPr/>
          <a:lstStyle/>
          <a:p>
            <a:r>
              <a:rPr lang="sv-SE" dirty="0" err="1">
                <a:solidFill>
                  <a:schemeClr val="hlink"/>
                </a:solidFill>
                <a:cs typeface="Arial"/>
              </a:rPr>
              <a:t>SSRKs</a:t>
            </a:r>
            <a:r>
              <a:rPr lang="sv-SE" dirty="0">
                <a:solidFill>
                  <a:schemeClr val="hlink"/>
                </a:solidFill>
                <a:cs typeface="Arial"/>
              </a:rPr>
              <a:t> utbildning ”Bli ditt bästa jag”</a:t>
            </a:r>
            <a:br>
              <a:rPr lang="sv-SE" dirty="0">
                <a:solidFill>
                  <a:schemeClr val="hlink"/>
                </a:solidFill>
                <a:cs typeface="Arial"/>
              </a:rPr>
            </a:br>
            <a:r>
              <a:rPr lang="sv-SE" sz="2000" dirty="0">
                <a:solidFill>
                  <a:schemeClr val="hlink"/>
                </a:solidFill>
                <a:cs typeface="Arial"/>
              </a:rPr>
              <a:t>som baseras på SKKs utbildningsmaterial</a:t>
            </a:r>
          </a:p>
        </p:txBody>
      </p:sp>
      <p:sp>
        <p:nvSpPr>
          <p:cNvPr id="3075" name="Rectangle 28"/>
          <p:cNvSpPr>
            <a:spLocks noChangeArrowheads="1"/>
          </p:cNvSpPr>
          <p:nvPr/>
        </p:nvSpPr>
        <p:spPr bwMode="auto">
          <a:xfrm>
            <a:off x="212727" y="4189413"/>
            <a:ext cx="87042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lstStyle/>
          <a:p>
            <a:pPr>
              <a:lnSpc>
                <a:spcPct val="90000"/>
              </a:lnSpc>
              <a:spcBef>
                <a:spcPct val="0"/>
              </a:spcBef>
              <a:buClrTx/>
              <a:buSzTx/>
              <a:buFontTx/>
              <a:buNone/>
            </a:pPr>
            <a:endParaRPr lang="sv-SE" sz="4000" dirty="0">
              <a:solidFill>
                <a:schemeClr val="hlink"/>
              </a:solidFill>
            </a:endParaRPr>
          </a:p>
        </p:txBody>
      </p:sp>
    </p:spTree>
    <p:custDataLst>
      <p:tags r:id="rId1"/>
    </p:custDataLst>
    <p:extLst>
      <p:ext uri="{BB962C8B-B14F-4D97-AF65-F5344CB8AC3E}">
        <p14:creationId xmlns:p14="http://schemas.microsoft.com/office/powerpoint/2010/main" val="217137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42A1-C514-855A-4D8D-4C280CB3182F}"/>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D59B193-20CC-7B9E-642D-C8F59EB21282}"/>
              </a:ext>
            </a:extLst>
          </p:cNvPr>
          <p:cNvSpPr txBox="1"/>
          <p:nvPr/>
        </p:nvSpPr>
        <p:spPr>
          <a:xfrm>
            <a:off x="656470" y="1681438"/>
            <a:ext cx="7831060" cy="4893647"/>
          </a:xfrm>
          <a:prstGeom prst="rect">
            <a:avLst/>
          </a:prstGeom>
          <a:noFill/>
        </p:spPr>
        <p:txBody>
          <a:bodyPr wrap="square" lIns="91440" tIns="45720" rIns="91440" bIns="45720" anchor="t">
            <a:spAutoFit/>
          </a:bodyPr>
          <a:lstStyle/>
          <a:p>
            <a:pPr>
              <a:buNone/>
            </a:pPr>
            <a:r>
              <a:rPr lang="sv-SE" sz="1600" dirty="0">
                <a:latin typeface="Arial"/>
                <a:cs typeface="Arial"/>
              </a:rPr>
              <a:t>Utbildningen är uppdelad i fyra delar</a:t>
            </a:r>
          </a:p>
          <a:p>
            <a:pPr marL="342900" indent="-342900">
              <a:buAutoNum type="arabicPeriod"/>
            </a:pPr>
            <a:r>
              <a:rPr lang="sv-SE" sz="1600" dirty="0">
                <a:latin typeface="Arial"/>
                <a:cs typeface="Arial"/>
              </a:rPr>
              <a:t>Alla lika – alla olika</a:t>
            </a:r>
          </a:p>
          <a:p>
            <a:pPr marL="342900" indent="-342900">
              <a:buAutoNum type="arabicPeriod"/>
            </a:pPr>
            <a:r>
              <a:rPr lang="sv-SE" sz="1600" dirty="0">
                <a:latin typeface="Arial"/>
                <a:cs typeface="Arial"/>
              </a:rPr>
              <a:t>Samarbeta – demokrati</a:t>
            </a:r>
          </a:p>
          <a:p>
            <a:pPr marL="342900" indent="-342900">
              <a:buAutoNum type="arabicPeriod"/>
            </a:pPr>
            <a:r>
              <a:rPr lang="sv-SE" sz="1600" dirty="0">
                <a:latin typeface="Arial"/>
                <a:cs typeface="Arial"/>
              </a:rPr>
              <a:t>Glädje</a:t>
            </a:r>
          </a:p>
          <a:p>
            <a:pPr marL="342900" indent="-342900">
              <a:buAutoNum type="arabicPeriod"/>
            </a:pPr>
            <a:r>
              <a:rPr lang="sv-SE" sz="1600" dirty="0">
                <a:latin typeface="Arial"/>
                <a:cs typeface="Arial"/>
              </a:rPr>
              <a:t>Bemötande – hur vill du bli bemött och hur bemöter du andra?</a:t>
            </a:r>
          </a:p>
          <a:p>
            <a:pPr marL="342900" indent="-342900">
              <a:buAutoNum type="arabicPeriod"/>
            </a:pPr>
            <a:endParaRPr lang="sv-SE" sz="1600" dirty="0">
              <a:latin typeface="Arial"/>
              <a:cs typeface="Arial"/>
            </a:endParaRPr>
          </a:p>
          <a:p>
            <a:pPr>
              <a:buNone/>
            </a:pPr>
            <a:r>
              <a:rPr lang="sv-SE" sz="1600" dirty="0">
                <a:latin typeface="Arial"/>
                <a:cs typeface="Arial"/>
              </a:rPr>
              <a:t>I varje del beskrivs ett eller flera dilemma och sedan ett diskussionsunderlag.</a:t>
            </a:r>
          </a:p>
          <a:p>
            <a:pPr>
              <a:buNone/>
            </a:pPr>
            <a:endParaRPr lang="sv-SE" sz="1600" dirty="0">
              <a:latin typeface="Arial"/>
              <a:cs typeface="Arial"/>
            </a:endParaRPr>
          </a:p>
          <a:p>
            <a:pPr>
              <a:buNone/>
            </a:pPr>
            <a:r>
              <a:rPr lang="sv-SE" sz="1600" dirty="0" err="1">
                <a:latin typeface="Arial"/>
                <a:cs typeface="Arial"/>
              </a:rPr>
              <a:t>SSRKs</a:t>
            </a:r>
            <a:r>
              <a:rPr lang="sv-SE" sz="1600" dirty="0">
                <a:latin typeface="Arial"/>
                <a:cs typeface="Arial"/>
              </a:rPr>
              <a:t> Mångfalds- och bemötandepolicy ligger med i utbildningsmaterial så att denna är känd för alla i styrelsen.</a:t>
            </a:r>
          </a:p>
          <a:p>
            <a:pPr>
              <a:buNone/>
            </a:pPr>
            <a:r>
              <a:rPr lang="sv-SE" sz="1600" dirty="0">
                <a:latin typeface="Arial"/>
                <a:cs typeface="Arial"/>
              </a:rPr>
              <a:t>Avsätt tid på ett styrelsemöte och gå igenom detta. Lycka till!</a:t>
            </a:r>
          </a:p>
          <a:p>
            <a:pPr>
              <a:buNone/>
            </a:pPr>
            <a:endParaRPr lang="sv-SE" sz="1600" dirty="0">
              <a:latin typeface="Arial"/>
              <a:cs typeface="Arial"/>
            </a:endParaRPr>
          </a:p>
          <a:p>
            <a:pPr>
              <a:buNone/>
            </a:pPr>
            <a:r>
              <a:rPr lang="sv-SE" sz="1600" dirty="0">
                <a:latin typeface="Arial"/>
                <a:cs typeface="Arial"/>
              </a:rPr>
              <a:t>Glöm sedan inte att uppmana era/våra medlemmar, att även de går igenom detta utbildningsmaterial, genom ett utskick eller publicering på er hemsida.</a:t>
            </a:r>
            <a:endParaRPr lang="sv-SE" sz="2400" dirty="0">
              <a:latin typeface="Arial"/>
              <a:cs typeface="Arial"/>
            </a:endParaRPr>
          </a:p>
        </p:txBody>
      </p:sp>
      <p:sp>
        <p:nvSpPr>
          <p:cNvPr id="4" name="textruta 3">
            <a:extLst>
              <a:ext uri="{FF2B5EF4-FFF2-40B4-BE49-F238E27FC236}">
                <a16:creationId xmlns:a16="http://schemas.microsoft.com/office/drawing/2014/main" id="{E06B0298-1E65-D3AF-0DBA-6004C8FFFF5F}"/>
              </a:ext>
            </a:extLst>
          </p:cNvPr>
          <p:cNvSpPr txBox="1"/>
          <p:nvPr/>
        </p:nvSpPr>
        <p:spPr>
          <a:xfrm>
            <a:off x="408372" y="562243"/>
            <a:ext cx="8300621" cy="384721"/>
          </a:xfrm>
          <a:prstGeom prst="rect">
            <a:avLst/>
          </a:prstGeom>
          <a:noFill/>
        </p:spPr>
        <p:txBody>
          <a:bodyPr wrap="square">
            <a:spAutoFit/>
          </a:bodyPr>
          <a:lstStyle/>
          <a:p>
            <a:pPr algn="ctr">
              <a:buNone/>
            </a:pPr>
            <a:r>
              <a:rPr lang="sv-SE" dirty="0">
                <a:solidFill>
                  <a:schemeClr val="hlink"/>
                </a:solidFill>
                <a:cs typeface="Arial"/>
              </a:rPr>
              <a:t>Utbildningsmaterial ”Bli ditt bästa jag – för en bättre medlemskultur”</a:t>
            </a:r>
            <a:endParaRPr lang="sv-SE" dirty="0"/>
          </a:p>
        </p:txBody>
      </p:sp>
    </p:spTree>
    <p:extLst>
      <p:ext uri="{BB962C8B-B14F-4D97-AF65-F5344CB8AC3E}">
        <p14:creationId xmlns:p14="http://schemas.microsoft.com/office/powerpoint/2010/main" val="3895213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COLOR" val="SPREcolor_red"/>
  <p:tag name="VARPPTTYPE" val="SPREpotSPRE"/>
  <p:tag name="VARPPTLANGSEL" val="SPREEnglish"/>
  <p:tag name="VARGRIDMODE" val="SPREgrid_none_value"/>
  <p:tag name="VARPOTVERSION" val="SPRE1.53"/>
  <p:tag name="VARLOGOSCHINDLER" val="SPRE-1"/>
  <p:tag name="VARLOGOATLAS" val="SPRE0"/>
  <p:tag name="VARLOGOASIA" val="SPRE"/>
  <p:tag name="VARPPTLANG" val="SPREEnglish"/>
  <p:tag name="VARPPTEDITORS_NAME" val="SPREStephanie Graf"/>
  <p:tag name="VARPPTKG" val="SPREMAN"/>
  <p:tag name="VARPPTDIVISION" val="SPRECorporate Communications"/>
  <p:tag name="VARPPTPLACE" val="SPREEbikon"/>
  <p:tag name="VARPPTDATE_CREATION" val="SPREMarch 11, 2008"/>
  <p:tag name="VARPPTPRESENTATION_ID" val="SPRE"/>
  <p:tag name="VARPPTSHOWPAGE_NUMBER" val="SPRE-1"/>
  <p:tag name="VARPPTCLOSING_TEXT" val="SPREThank you for your attention."/>
  <p:tag name="VARPPTSETUPPERFORMED" val="SPRETRUE"/>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3.xml><?xml version="1.0" encoding="utf-8"?>
<p:tagLst xmlns:a="http://schemas.openxmlformats.org/drawingml/2006/main" xmlns:r="http://schemas.openxmlformats.org/officeDocument/2006/relationships" xmlns:p="http://schemas.openxmlformats.org/presentationml/2006/main">
  <p:tag name="VARTITLEIMAGE" val="SPREhorizontal"/>
  <p:tag name="VARSLIDECATEGORYID" val="SPREtitle"/>
  <p:tag name="VARSLIDEID" val="SPREtitle_slide_horizontal_picture"/>
</p:tagLst>
</file>

<file path=ppt/tags/tag4.xml><?xml version="1.0" encoding="utf-8"?>
<p:tagLst xmlns:a="http://schemas.openxmlformats.org/drawingml/2006/main" xmlns:r="http://schemas.openxmlformats.org/officeDocument/2006/relationships" xmlns:p="http://schemas.openxmlformats.org/presentationml/2006/main">
  <p:tag name="VARTITLEIMAGE" val="SPREhorizontal"/>
  <p:tag name="VARSLIDECATEGORYID" val="SPREtitle"/>
  <p:tag name="VARSLIDEID" val="SPREtitle_slide_horizontal_picture"/>
</p:tagLst>
</file>

<file path=ppt/tags/tag5.xml><?xml version="1.0" encoding="utf-8"?>
<p:tagLst xmlns:a="http://schemas.openxmlformats.org/drawingml/2006/main" xmlns:r="http://schemas.openxmlformats.org/officeDocument/2006/relationships" xmlns:p="http://schemas.openxmlformats.org/presentationml/2006/main">
  <p:tag name="VARSLIDECATEGORYID" val="SPREtext"/>
  <p:tag name="VARSLIDEID" val="SPREcontent_text"/>
</p:tagLst>
</file>

<file path=ppt/theme/theme1.xml><?xml version="1.0" encoding="utf-8"?>
<a:theme xmlns:a="http://schemas.openxmlformats.org/drawingml/2006/main" name="SSRK Mall 2014">
  <a:themeElements>
    <a:clrScheme name="Office Theme 2">
      <a:dk1>
        <a:srgbClr val="000000"/>
      </a:dk1>
      <a:lt1>
        <a:srgbClr val="FFFFFF"/>
      </a:lt1>
      <a:dk2>
        <a:srgbClr val="084C07"/>
      </a:dk2>
      <a:lt2>
        <a:srgbClr val="666666"/>
      </a:lt2>
      <a:accent1>
        <a:srgbClr val="028208"/>
      </a:accent1>
      <a:accent2>
        <a:srgbClr val="3AB200"/>
      </a:accent2>
      <a:accent3>
        <a:srgbClr val="FFFFFF"/>
      </a:accent3>
      <a:accent4>
        <a:srgbClr val="000000"/>
      </a:accent4>
      <a:accent5>
        <a:srgbClr val="AAC1AA"/>
      </a:accent5>
      <a:accent6>
        <a:srgbClr val="34A100"/>
      </a:accent6>
      <a:hlink>
        <a:srgbClr val="98DB38"/>
      </a:hlink>
      <a:folHlink>
        <a:srgbClr val="99999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defRPr kumimoji="0" lang="de-CH" sz="19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folHlink"/>
        </a:solidFill>
        <a:ln w="9525"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defRPr kumimoji="0" lang="de-CH" sz="1900" b="0" i="0" u="none" strike="noStrike" cap="none" normalizeH="0" baseline="0" smtClean="0">
            <a:ln>
              <a:noFill/>
            </a:ln>
            <a:solidFill>
              <a:schemeClr val="tx2"/>
            </a:solidFill>
            <a:effectLst/>
            <a:latin typeface="Arial" charset="0"/>
          </a:defRPr>
        </a:defPPr>
      </a:lstStyle>
    </a:lnDef>
  </a:objectDefaults>
  <a:extraClrSchemeLst>
    <a:extraClrScheme>
      <a:clrScheme name="Office Theme 1">
        <a:dk1>
          <a:srgbClr val="000000"/>
        </a:dk1>
        <a:lt1>
          <a:srgbClr val="FFFFFF"/>
        </a:lt1>
        <a:dk2>
          <a:srgbClr val="002897"/>
        </a:dk2>
        <a:lt2>
          <a:srgbClr val="666666"/>
        </a:lt2>
        <a:accent1>
          <a:srgbClr val="005ADE"/>
        </a:accent1>
        <a:accent2>
          <a:srgbClr val="0096EA"/>
        </a:accent2>
        <a:accent3>
          <a:srgbClr val="FFFFFF"/>
        </a:accent3>
        <a:accent4>
          <a:srgbClr val="000000"/>
        </a:accent4>
        <a:accent5>
          <a:srgbClr val="AAB5EC"/>
        </a:accent5>
        <a:accent6>
          <a:srgbClr val="0087D4"/>
        </a:accent6>
        <a:hlink>
          <a:srgbClr val="5BD8FF"/>
        </a:hlink>
        <a:folHlink>
          <a:srgbClr val="99999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84C07"/>
        </a:dk2>
        <a:lt2>
          <a:srgbClr val="666666"/>
        </a:lt2>
        <a:accent1>
          <a:srgbClr val="028208"/>
        </a:accent1>
        <a:accent2>
          <a:srgbClr val="3AB200"/>
        </a:accent2>
        <a:accent3>
          <a:srgbClr val="FFFFFF"/>
        </a:accent3>
        <a:accent4>
          <a:srgbClr val="000000"/>
        </a:accent4>
        <a:accent5>
          <a:srgbClr val="AAC1AA"/>
        </a:accent5>
        <a:accent6>
          <a:srgbClr val="34A100"/>
        </a:accent6>
        <a:hlink>
          <a:srgbClr val="98DB38"/>
        </a:hlink>
        <a:folHlink>
          <a:srgbClr val="9999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01F69"/>
        </a:dk2>
        <a:lt2>
          <a:srgbClr val="666666"/>
        </a:lt2>
        <a:accent1>
          <a:srgbClr val="904AB0"/>
        </a:accent1>
        <a:accent2>
          <a:srgbClr val="9868EF"/>
        </a:accent2>
        <a:accent3>
          <a:srgbClr val="FFFFFF"/>
        </a:accent3>
        <a:accent4>
          <a:srgbClr val="000000"/>
        </a:accent4>
        <a:accent5>
          <a:srgbClr val="C6B1D4"/>
        </a:accent5>
        <a:accent6>
          <a:srgbClr val="895ED9"/>
        </a:accent6>
        <a:hlink>
          <a:srgbClr val="B4A0E8"/>
        </a:hlink>
        <a:folHlink>
          <a:srgbClr val="99999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9A2801"/>
        </a:dk2>
        <a:lt2>
          <a:srgbClr val="666666"/>
        </a:lt2>
        <a:accent1>
          <a:srgbClr val="BF4500"/>
        </a:accent1>
        <a:accent2>
          <a:srgbClr val="FF6C00"/>
        </a:accent2>
        <a:accent3>
          <a:srgbClr val="FFFFFF"/>
        </a:accent3>
        <a:accent4>
          <a:srgbClr val="000000"/>
        </a:accent4>
        <a:accent5>
          <a:srgbClr val="DCB0AA"/>
        </a:accent5>
        <a:accent6>
          <a:srgbClr val="E76100"/>
        </a:accent6>
        <a:hlink>
          <a:srgbClr val="FDAC25"/>
        </a:hlink>
        <a:folHlink>
          <a:srgbClr val="9999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SRK Mall 2014" id="{A94D0873-7F23-4574-8250-B496CFAF2BA8}" vid="{9E76FBD1-D76D-4C77-8B03-44F012DCF23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5d2fc7b-b5c3-4211-ad74-ca0416542057">
      <Terms xmlns="http://schemas.microsoft.com/office/infopath/2007/PartnerControls"/>
    </lcf76f155ced4ddcb4097134ff3c332f>
    <TaxCatchAll xmlns="9092388e-2f42-4958-b3ca-a293c6efef89" xsi:nil="true"/>
    <SharedWithUsers xmlns="9092388e-2f42-4958-b3ca-a293c6efef89">
      <UserInfo>
        <DisplayName>SharingLinks.464459af-4af4-48dc-84fd-3afaba03c97e.Flexible.c2546714-fd2b-48c5-ac10-153816b8d7a5</DisplayName>
        <AccountId>17</AccountId>
        <AccountType/>
      </UserInfo>
      <UserInfo>
        <DisplayName>SSRK Information</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DC306C9648A4140BD533B3CDF879BCD" ma:contentTypeVersion="18" ma:contentTypeDescription="Skapa ett nytt dokument." ma:contentTypeScope="" ma:versionID="6bbb1d2b2b59b0562f07c1bb4741642a">
  <xsd:schema xmlns:xsd="http://www.w3.org/2001/XMLSchema" xmlns:xs="http://www.w3.org/2001/XMLSchema" xmlns:p="http://schemas.microsoft.com/office/2006/metadata/properties" xmlns:ns2="55d2fc7b-b5c3-4211-ad74-ca0416542057" xmlns:ns3="9092388e-2f42-4958-b3ca-a293c6efef89" targetNamespace="http://schemas.microsoft.com/office/2006/metadata/properties" ma:root="true" ma:fieldsID="696b25471adef564fdca6dec015216ff" ns2:_="" ns3:_="">
    <xsd:import namespace="55d2fc7b-b5c3-4211-ad74-ca0416542057"/>
    <xsd:import namespace="9092388e-2f42-4958-b3ca-a293c6efef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2fc7b-b5c3-4211-ad74-ca0416542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902f0361-c497-428b-806e-289b20dc83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92388e-2f42-4958-b3ca-a293c6efef89"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259f35dc-18d4-4961-bace-d4a3f6d6664a}" ma:internalName="TaxCatchAll" ma:showField="CatchAllData" ma:web="9092388e-2f42-4958-b3ca-a293c6efef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0BAC9D-237A-4877-9CBF-EA24C33E2216}">
  <ds:schemaRefs>
    <ds:schemaRef ds:uri="2df4ff04-68dc-489c-9a60-2651d262209d"/>
    <ds:schemaRef ds:uri="d6ab48fb-c571-4a4c-9d29-765d13d1d4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5d2fc7b-b5c3-4211-ad74-ca0416542057"/>
    <ds:schemaRef ds:uri="9092388e-2f42-4958-b3ca-a293c6efef89"/>
  </ds:schemaRefs>
</ds:datastoreItem>
</file>

<file path=customXml/itemProps2.xml><?xml version="1.0" encoding="utf-8"?>
<ds:datastoreItem xmlns:ds="http://schemas.openxmlformats.org/officeDocument/2006/customXml" ds:itemID="{1A78926D-CC90-499B-8A9D-290706A08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2fc7b-b5c3-4211-ad74-ca0416542057"/>
    <ds:schemaRef ds:uri="9092388e-2f42-4958-b3ca-a293c6efe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754941-1ADC-4DBC-B7CA-1D5AFA6C00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SSRK Mall 2014</Template>
  <TotalTime>68</TotalTime>
  <Words>1737</Words>
  <Application>Microsoft Office PowerPoint</Application>
  <PresentationFormat>Bildspel på skärmen (4:3)</PresentationFormat>
  <Paragraphs>137</Paragraphs>
  <Slides>15</Slides>
  <Notes>15</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15</vt:i4>
      </vt:variant>
    </vt:vector>
  </HeadingPairs>
  <TitlesOfParts>
    <vt:vector size="24" baseType="lpstr">
      <vt:lpstr>Arial</vt:lpstr>
      <vt:lpstr>Calibri</vt:lpstr>
      <vt:lpstr>Calibri Light</vt:lpstr>
      <vt:lpstr>Courier New</vt:lpstr>
      <vt:lpstr>Symbol</vt:lpstr>
      <vt:lpstr>var(--font-family-body)</vt:lpstr>
      <vt:lpstr>Wingdings</vt:lpstr>
      <vt:lpstr>SSRK Mall 2014</vt:lpstr>
      <vt:lpstr>Office-tema</vt:lpstr>
      <vt:lpstr>SSRK - VÅRT MEDLEMSKAP</vt:lpstr>
      <vt:lpstr>PowerPoint-presentation</vt:lpstr>
      <vt:lpstr>PowerPoint-presentation</vt:lpstr>
      <vt:lpstr>PowerPoint-presentation</vt:lpstr>
      <vt:lpstr>PowerPoint-presentation</vt:lpstr>
      <vt:lpstr>PowerPoint-presentation</vt:lpstr>
      <vt:lpstr>PowerPoint-presentation</vt:lpstr>
      <vt:lpstr>SSRKs utbildning ”Bli ditt bästa jag” som baseras på SKKs utbildningsmaterial</vt:lpstr>
      <vt:lpstr>PowerPoint-presentation</vt:lpstr>
      <vt:lpstr>Alla lika – alla olika</vt:lpstr>
      <vt:lpstr>Samarbete –  demokrati</vt:lpstr>
      <vt:lpstr>Glädje</vt:lpstr>
      <vt:lpstr>Bemötande – hur vill du bli bemött och hur bemöter du andra?</vt:lpstr>
      <vt:lpstr>SSRKs Mångfalds- och bemötandepolicy Beslutad av SSRKs Fullmäktige 2023-05-27 Reviderad av SSRK HS 2025-02-01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Power and productivity for a new world</dc:subject>
  <dc:creator>Marie</dc:creator>
  <cp:lastModifiedBy>Hagström Caroline, Utvecklingsenheten HS</cp:lastModifiedBy>
  <cp:revision>8</cp:revision>
  <cp:lastPrinted>2008-04-24T12:01:34Z</cp:lastPrinted>
  <dcterms:created xsi:type="dcterms:W3CDTF">2017-06-19T18:42:08Z</dcterms:created>
  <dcterms:modified xsi:type="dcterms:W3CDTF">2025-04-23T18:10:07Z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queNameStatusSetName">
    <vt:lpwstr> </vt:lpwstr>
  </property>
  <property fmtid="{D5CDD505-2E9C-101B-9397-08002B2CF9AE}" pid="3" name="UniqueNameCreator">
    <vt:lpwstr>Carl-Henrik Wigert</vt:lpwstr>
  </property>
  <property fmtid="{D5CDD505-2E9C-101B-9397-08002B2CF9AE}" pid="4" name="TypeDesignation">
    <vt:lpwstr>E</vt:lpwstr>
  </property>
  <property fmtid="{D5CDD505-2E9C-101B-9397-08002B2CF9AE}" pid="5" name="TemplateDocumentNumber">
    <vt:lpwstr> </vt:lpwstr>
  </property>
  <property fmtid="{D5CDD505-2E9C-101B-9397-08002B2CF9AE}" pid="6" name="summary">
    <vt:lpwstr> </vt:lpwstr>
  </property>
  <property fmtid="{D5CDD505-2E9C-101B-9397-08002B2CF9AE}" pid="7" name="StatusSetOrgCode">
    <vt:lpwstr> </vt:lpwstr>
  </property>
  <property fmtid="{D5CDD505-2E9C-101B-9397-08002B2CF9AE}" pid="8" name="StatusSetName">
    <vt:lpwstr> </vt:lpwstr>
  </property>
  <property fmtid="{D5CDD505-2E9C-101B-9397-08002B2CF9AE}" pid="9" name="StatusSetDeptCode">
    <vt:lpwstr> </vt:lpwstr>
  </property>
  <property fmtid="{D5CDD505-2E9C-101B-9397-08002B2CF9AE}" pid="10" name="StatusLocal">
    <vt:lpwstr>Draft</vt:lpwstr>
  </property>
  <property fmtid="{D5CDD505-2E9C-101B-9397-08002B2CF9AE}" pid="11" name="Status">
    <vt:lpwstr>Draft</vt:lpwstr>
  </property>
  <property fmtid="{D5CDD505-2E9C-101B-9397-08002B2CF9AE}" pid="12" name="RevisionIndex">
    <vt:lpwstr> </vt:lpwstr>
  </property>
  <property fmtid="{D5CDD505-2E9C-101B-9397-08002B2CF9AE}" pid="13" name="Replacing">
    <vt:lpwstr> </vt:lpwstr>
  </property>
  <property fmtid="{D5CDD505-2E9C-101B-9397-08002B2CF9AE}" pid="14" name="ReferenceDesignation">
    <vt:lpwstr> </vt:lpwstr>
  </property>
  <property fmtid="{D5CDD505-2E9C-101B-9397-08002B2CF9AE}" pid="15" name="ProjectName">
    <vt:lpwstr> </vt:lpwstr>
  </property>
  <property fmtid="{D5CDD505-2E9C-101B-9397-08002B2CF9AE}" pid="16" name="ProjectFileName">
    <vt:lpwstr> </vt:lpwstr>
  </property>
  <property fmtid="{D5CDD505-2E9C-101B-9397-08002B2CF9AE}" pid="17" name="ProcessRef">
    <vt:lpwstr> </vt:lpwstr>
  </property>
  <property fmtid="{D5CDD505-2E9C-101B-9397-08002B2CF9AE}" pid="18" name="PPFooterFiled">
    <vt:lpwstr>TTT.CreatedDate+"  "+CreatorDeptCode+"  "+CreatorName+"  "+DocumentNumber+" "+RevisionIndex</vt:lpwstr>
  </property>
  <property fmtid="{D5CDD505-2E9C-101B-9397-08002B2CF9AE}" pid="19" name="OwnerOrgCode">
    <vt:lpwstr>PPCO</vt:lpwstr>
  </property>
  <property fmtid="{D5CDD505-2E9C-101B-9397-08002B2CF9AE}" pid="20" name="OwnerDeptName">
    <vt:lpwstr>OpX, Quality &amp; IS</vt:lpwstr>
  </property>
  <property fmtid="{D5CDD505-2E9C-101B-9397-08002B2CF9AE}" pid="21" name="OwnerDeptCode">
    <vt:lpwstr>V</vt:lpwstr>
  </property>
  <property fmtid="{D5CDD505-2E9C-101B-9397-08002B2CF9AE}" pid="22" name="LanguageCode">
    <vt:lpwstr>en</vt:lpwstr>
  </property>
  <property fmtid="{D5CDD505-2E9C-101B-9397-08002B2CF9AE}" pid="23" name="InternalProjectId">
    <vt:lpwstr> </vt:lpwstr>
  </property>
  <property fmtid="{D5CDD505-2E9C-101B-9397-08002B2CF9AE}" pid="24" name="ExternalProjectId">
    <vt:lpwstr> </vt:lpwstr>
  </property>
  <property fmtid="{D5CDD505-2E9C-101B-9397-08002B2CF9AE}" pid="25" name="ExternalDocumentNumber">
    <vt:lpwstr> </vt:lpwstr>
  </property>
  <property fmtid="{D5CDD505-2E9C-101B-9397-08002B2CF9AE}" pid="26" name="EDMRevisionNumber">
    <vt:lpwstr>C</vt:lpwstr>
  </property>
  <property fmtid="{D5CDD505-2E9C-101B-9397-08002B2CF9AE}" pid="27" name="DocumentYear">
    <vt:lpwstr>2013</vt:lpwstr>
  </property>
  <property fmtid="{D5CDD505-2E9C-101B-9397-08002B2CF9AE}" pid="28" name="DocumentTitle">
    <vt:lpwstr> </vt:lpwstr>
  </property>
  <property fmtid="{D5CDD505-2E9C-101B-9397-08002B2CF9AE}" pid="29" name="DocumentNumber">
    <vt:lpwstr> </vt:lpwstr>
  </property>
  <property fmtid="{D5CDD505-2E9C-101B-9397-08002B2CF9AE}" pid="30" name="DocumentKindLocal">
    <vt:lpwstr>Presentation</vt:lpwstr>
  </property>
  <property fmtid="{D5CDD505-2E9C-101B-9397-08002B2CF9AE}" pid="31" name="DocumentKind">
    <vt:lpwstr>Presentation</vt:lpwstr>
  </property>
  <property fmtid="{D5CDD505-2E9C-101B-9397-08002B2CF9AE}" pid="32" name="DocPartId">
    <vt:lpwstr> </vt:lpwstr>
  </property>
  <property fmtid="{D5CDD505-2E9C-101B-9397-08002B2CF9AE}" pid="33" name="dcc">
    <vt:lpwstr/>
  </property>
  <property fmtid="{D5CDD505-2E9C-101B-9397-08002B2CF9AE}" pid="34" name="CustomerOrgName">
    <vt:lpwstr> </vt:lpwstr>
  </property>
  <property fmtid="{D5CDD505-2E9C-101B-9397-08002B2CF9AE}" pid="35" name="CreatorOrgCode">
    <vt:lpwstr>PPCO</vt:lpwstr>
  </property>
  <property fmtid="{D5CDD505-2E9C-101B-9397-08002B2CF9AE}" pid="36" name="CreatorName">
    <vt:lpwstr>Carl-Henrik Wigert</vt:lpwstr>
  </property>
  <property fmtid="{D5CDD505-2E9C-101B-9397-08002B2CF9AE}" pid="37" name="CreatorDeptCode">
    <vt:lpwstr>V</vt:lpwstr>
  </property>
  <property fmtid="{D5CDD505-2E9C-101B-9397-08002B2CF9AE}" pid="38" name="CreatedDateLocal">
    <vt:lpwstr>2013-04-10</vt:lpwstr>
  </property>
  <property fmtid="{D5CDD505-2E9C-101B-9397-08002B2CF9AE}" pid="39" name="CreatedDate">
    <vt:lpwstr>2013-04-10</vt:lpwstr>
  </property>
  <property fmtid="{D5CDD505-2E9C-101B-9397-08002B2CF9AE}" pid="40" name="Classification">
    <vt:lpwstr> </vt:lpwstr>
  </property>
  <property fmtid="{D5CDD505-2E9C-101B-9397-08002B2CF9AE}" pid="41" name="BasedOnRevisionIndex">
    <vt:lpwstr> </vt:lpwstr>
  </property>
  <property fmtid="{D5CDD505-2E9C-101B-9397-08002B2CF9AE}" pid="42" name="BasedOnLang">
    <vt:lpwstr> </vt:lpwstr>
  </property>
  <property fmtid="{D5CDD505-2E9C-101B-9397-08002B2CF9AE}" pid="43" name="BasedOn">
    <vt:lpwstr> </vt:lpwstr>
  </property>
  <property fmtid="{D5CDD505-2E9C-101B-9397-08002B2CF9AE}" pid="44" name="Copyrightstring">
    <vt:lpwstr>TTT.OwnerOrgName+",  "+DocumentYear</vt:lpwstr>
  </property>
  <property fmtid="{D5CDD505-2E9C-101B-9397-08002B2CF9AE}" pid="45" name="SkeletonRevisionIndex">
    <vt:lpwstr> </vt:lpwstr>
  </property>
  <property fmtid="{D5CDD505-2E9C-101B-9397-08002B2CF9AE}" pid="46" name="SkeletonLanguageCode">
    <vt:lpwstr> </vt:lpwstr>
  </property>
  <property fmtid="{D5CDD505-2E9C-101B-9397-08002B2CF9AE}" pid="47" name="SkeletonDocumentNuber">
    <vt:lpwstr/>
  </property>
  <property fmtid="{D5CDD505-2E9C-101B-9397-08002B2CF9AE}" pid="48" name="PaperSizeCode">
    <vt:lpwstr>A4</vt:lpwstr>
  </property>
  <property fmtid="{D5CDD505-2E9C-101B-9397-08002B2CF9AE}" pid="49" name="PaperOrientation">
    <vt:lpwstr> </vt:lpwstr>
  </property>
  <property fmtid="{D5CDD505-2E9C-101B-9397-08002B2CF9AE}" pid="50" name="OwnerOrgName">
    <vt:lpwstr>ABB AB</vt:lpwstr>
  </property>
  <property fmtid="{D5CDD505-2E9C-101B-9397-08002B2CF9AE}" pid="51" name="CreatorDeptName">
    <vt:lpwstr>OpX, Quality &amp; IS</vt:lpwstr>
  </property>
  <property fmtid="{D5CDD505-2E9C-101B-9397-08002B2CF9AE}" pid="52" name="OwnerOrgDivision">
    <vt:lpwstr> </vt:lpwstr>
  </property>
  <property fmtid="{D5CDD505-2E9C-101B-9397-08002B2CF9AE}" pid="53" name="StatusSetDate">
    <vt:lpwstr> </vt:lpwstr>
  </property>
  <property fmtid="{D5CDD505-2E9C-101B-9397-08002B2CF9AE}" pid="54" name="StatusSetDateLocal">
    <vt:lpwstr> </vt:lpwstr>
  </property>
  <property fmtid="{D5CDD505-2E9C-101B-9397-08002B2CF9AE}" pid="55" name="TemplateFileName">
    <vt:lpwstr>PPT_L_ABB1.pot</vt:lpwstr>
  </property>
  <property fmtid="{D5CDD505-2E9C-101B-9397-08002B2CF9AE}" pid="56" name="tttlocaldateformat">
    <vt:lpwstr>YYYY-MM-DD</vt:lpwstr>
  </property>
  <property fmtid="{D5CDD505-2E9C-101B-9397-08002B2CF9AE}" pid="57" name="EDMRevisionIndex">
    <vt:lpwstr>C</vt:lpwstr>
  </property>
  <property fmtid="{D5CDD505-2E9C-101B-9397-08002B2CF9AE}" pid="58" name="PPCreate">
    <vt:lpwstr>TTT.CreatorName+"  "+CreatorDeptCode+"  "+CreatedDate</vt:lpwstr>
  </property>
  <property fmtid="{D5CDD505-2E9C-101B-9397-08002B2CF9AE}" pid="59" name="PPFooter">
    <vt:lpwstr>TTT.DocumentNumber+"  "+RevisionIndex</vt:lpwstr>
  </property>
  <property fmtid="{D5CDD505-2E9C-101B-9397-08002B2CF9AE}" pid="60" name="ContentTypeId">
    <vt:lpwstr>0x0101006DC306C9648A4140BD533B3CDF879BCD</vt:lpwstr>
  </property>
  <property fmtid="{D5CDD505-2E9C-101B-9397-08002B2CF9AE}" pid="61" name="MediaServiceImageTags">
    <vt:lpwstr/>
  </property>
  <property fmtid="{D5CDD505-2E9C-101B-9397-08002B2CF9AE}" pid="62" name="MSIP_Label_7a967b6a-3783-47cf-8fdb-0b1118f65e05_Enabled">
    <vt:lpwstr>true</vt:lpwstr>
  </property>
  <property fmtid="{D5CDD505-2E9C-101B-9397-08002B2CF9AE}" pid="63" name="MSIP_Label_7a967b6a-3783-47cf-8fdb-0b1118f65e05_SetDate">
    <vt:lpwstr>2025-04-21T19:19:49Z</vt:lpwstr>
  </property>
  <property fmtid="{D5CDD505-2E9C-101B-9397-08002B2CF9AE}" pid="64" name="MSIP_Label_7a967b6a-3783-47cf-8fdb-0b1118f65e05_Method">
    <vt:lpwstr>Standard</vt:lpwstr>
  </property>
  <property fmtid="{D5CDD505-2E9C-101B-9397-08002B2CF9AE}" pid="65" name="MSIP_Label_7a967b6a-3783-47cf-8fdb-0b1118f65e05_Name">
    <vt:lpwstr>NIVÅ K0</vt:lpwstr>
  </property>
  <property fmtid="{D5CDD505-2E9C-101B-9397-08002B2CF9AE}" pid="66" name="MSIP_Label_7a967b6a-3783-47cf-8fdb-0b1118f65e05_SiteId">
    <vt:lpwstr>aece5b19-8227-4c27-8218-1aea120ec062</vt:lpwstr>
  </property>
  <property fmtid="{D5CDD505-2E9C-101B-9397-08002B2CF9AE}" pid="67" name="MSIP_Label_7a967b6a-3783-47cf-8fdb-0b1118f65e05_ActionId">
    <vt:lpwstr>ec958d7e-5726-4cc2-b35d-54900b5dde69</vt:lpwstr>
  </property>
  <property fmtid="{D5CDD505-2E9C-101B-9397-08002B2CF9AE}" pid="68" name="MSIP_Label_7a967b6a-3783-47cf-8fdb-0b1118f65e05_ContentBits">
    <vt:lpwstr>0</vt:lpwstr>
  </property>
  <property fmtid="{D5CDD505-2E9C-101B-9397-08002B2CF9AE}" pid="69" name="MSIP_Label_7a967b6a-3783-47cf-8fdb-0b1118f65e05_Tag">
    <vt:lpwstr>10, 3, 0, 1</vt:lpwstr>
  </property>
</Properties>
</file>